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91" r:id="rId4"/>
    <p:sldId id="344" r:id="rId5"/>
    <p:sldId id="333" r:id="rId6"/>
    <p:sldId id="334" r:id="rId7"/>
    <p:sldId id="345" r:id="rId8"/>
    <p:sldId id="355" r:id="rId9"/>
    <p:sldId id="356" r:id="rId10"/>
    <p:sldId id="357" r:id="rId11"/>
    <p:sldId id="358" r:id="rId12"/>
    <p:sldId id="359" r:id="rId13"/>
    <p:sldId id="360" r:id="rId14"/>
    <p:sldId id="361" r:id="rId15"/>
    <p:sldId id="335" r:id="rId16"/>
    <p:sldId id="348" r:id="rId17"/>
    <p:sldId id="336" r:id="rId18"/>
    <p:sldId id="349" r:id="rId19"/>
    <p:sldId id="337" r:id="rId20"/>
    <p:sldId id="350" r:id="rId21"/>
    <p:sldId id="338" r:id="rId22"/>
    <p:sldId id="351" r:id="rId23"/>
    <p:sldId id="339" r:id="rId24"/>
    <p:sldId id="352" r:id="rId25"/>
    <p:sldId id="340" r:id="rId26"/>
    <p:sldId id="353" r:id="rId27"/>
    <p:sldId id="341" r:id="rId28"/>
    <p:sldId id="354" r:id="rId29"/>
    <p:sldId id="346" r:id="rId30"/>
    <p:sldId id="347" r:id="rId31"/>
    <p:sldId id="259" r:id="rId32"/>
  </p:sldIdLst>
  <p:sldSz cx="9144000" cy="6858000" type="screen4x3"/>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04" autoAdjust="0"/>
  </p:normalViewPr>
  <p:slideViewPr>
    <p:cSldViewPr>
      <p:cViewPr>
        <p:scale>
          <a:sx n="59" d="100"/>
          <a:sy n="59" d="100"/>
        </p:scale>
        <p:origin x="-1380" y="-3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53" tIns="47277" rIns="94553" bIns="47277" rtlCol="0"/>
          <a:lstStyle>
            <a:lvl1pPr algn="l">
              <a:defRPr sz="1200"/>
            </a:lvl1pPr>
          </a:lstStyle>
          <a:p>
            <a:endParaRPr lang="en-US"/>
          </a:p>
        </p:txBody>
      </p:sp>
      <p:sp>
        <p:nvSpPr>
          <p:cNvPr id="3" name="Date Placeholder 2"/>
          <p:cNvSpPr>
            <a:spLocks noGrp="1"/>
          </p:cNvSpPr>
          <p:nvPr>
            <p:ph type="dt" idx="1"/>
          </p:nvPr>
        </p:nvSpPr>
        <p:spPr>
          <a:xfrm>
            <a:off x="4040178" y="0"/>
            <a:ext cx="3090810" cy="470932"/>
          </a:xfrm>
          <a:prstGeom prst="rect">
            <a:avLst/>
          </a:prstGeom>
        </p:spPr>
        <p:txBody>
          <a:bodyPr vert="horz" lIns="94553" tIns="47277" rIns="94553" bIns="47277" rtlCol="0"/>
          <a:lstStyle>
            <a:lvl1pPr algn="r">
              <a:defRPr sz="1200"/>
            </a:lvl1pPr>
          </a:lstStyle>
          <a:p>
            <a:fld id="{DDFD854E-C894-4FE6-B55B-CDF46F6D7DB3}" type="datetimeFigureOut">
              <a:rPr lang="en-US" smtClean="0"/>
              <a:pPr/>
              <a:t>3/19/2013</a:t>
            </a:fld>
            <a:endParaRPr lang="en-US"/>
          </a:p>
        </p:txBody>
      </p:sp>
      <p:sp>
        <p:nvSpPr>
          <p:cNvPr id="4" name="Slide Image Placeholder 3"/>
          <p:cNvSpPr>
            <a:spLocks noGrp="1" noRot="1" noChangeAspect="1"/>
          </p:cNvSpPr>
          <p:nvPr>
            <p:ph type="sldImg" idx="2"/>
          </p:nvPr>
        </p:nvSpPr>
        <p:spPr>
          <a:xfrm>
            <a:off x="1211263" y="706438"/>
            <a:ext cx="4710112" cy="3532187"/>
          </a:xfrm>
          <a:prstGeom prst="rect">
            <a:avLst/>
          </a:prstGeom>
          <a:noFill/>
          <a:ln w="12700">
            <a:solidFill>
              <a:prstClr val="black"/>
            </a:solidFill>
          </a:ln>
        </p:spPr>
        <p:txBody>
          <a:bodyPr vert="horz" lIns="94553" tIns="47277" rIns="94553" bIns="47277" rtlCol="0" anchor="ctr"/>
          <a:lstStyle/>
          <a:p>
            <a:endParaRPr lang="en-US"/>
          </a:p>
        </p:txBody>
      </p:sp>
      <p:sp>
        <p:nvSpPr>
          <p:cNvPr id="5" name="Notes Placeholder 4"/>
          <p:cNvSpPr>
            <a:spLocks noGrp="1"/>
          </p:cNvSpPr>
          <p:nvPr>
            <p:ph type="body" sz="quarter" idx="3"/>
          </p:nvPr>
        </p:nvSpPr>
        <p:spPr>
          <a:xfrm>
            <a:off x="713264" y="4473853"/>
            <a:ext cx="5706110" cy="4238387"/>
          </a:xfrm>
          <a:prstGeom prst="rect">
            <a:avLst/>
          </a:prstGeom>
        </p:spPr>
        <p:txBody>
          <a:bodyPr vert="horz" lIns="94553" tIns="47277" rIns="94553" bIns="472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2"/>
            <a:ext cx="3090810" cy="470932"/>
          </a:xfrm>
          <a:prstGeom prst="rect">
            <a:avLst/>
          </a:prstGeom>
        </p:spPr>
        <p:txBody>
          <a:bodyPr vert="horz" lIns="94553" tIns="47277" rIns="94553" bIns="47277" rtlCol="0" anchor="b"/>
          <a:lstStyle>
            <a:lvl1pPr algn="l">
              <a:defRPr sz="1200"/>
            </a:lvl1pPr>
          </a:lstStyle>
          <a:p>
            <a:endParaRPr lang="en-US"/>
          </a:p>
        </p:txBody>
      </p:sp>
      <p:sp>
        <p:nvSpPr>
          <p:cNvPr id="7" name="Slide Number Placeholder 6"/>
          <p:cNvSpPr>
            <a:spLocks noGrp="1"/>
          </p:cNvSpPr>
          <p:nvPr>
            <p:ph type="sldNum" sz="quarter" idx="5"/>
          </p:nvPr>
        </p:nvSpPr>
        <p:spPr>
          <a:xfrm>
            <a:off x="4040178" y="8946072"/>
            <a:ext cx="3090810" cy="470932"/>
          </a:xfrm>
          <a:prstGeom prst="rect">
            <a:avLst/>
          </a:prstGeom>
        </p:spPr>
        <p:txBody>
          <a:bodyPr vert="horz" lIns="94553" tIns="47277" rIns="94553" bIns="47277" rtlCol="0" anchor="b"/>
          <a:lstStyle>
            <a:lvl1pPr algn="r">
              <a:defRPr sz="1200"/>
            </a:lvl1pPr>
          </a:lstStyle>
          <a:p>
            <a:fld id="{1B0D41A3-1F29-438C-BDEF-0DCCD83287C5}" type="slidenum">
              <a:rPr lang="en-US" smtClean="0"/>
              <a:pPr/>
              <a:t>‹#›</a:t>
            </a:fld>
            <a:endParaRPr lang="en-US"/>
          </a:p>
        </p:txBody>
      </p:sp>
    </p:spTree>
    <p:extLst>
      <p:ext uri="{BB962C8B-B14F-4D97-AF65-F5344CB8AC3E}">
        <p14:creationId xmlns="" xmlns:p14="http://schemas.microsoft.com/office/powerpoint/2010/main" val="25510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mrobotics.cs.pdx.edu/node/36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emrobotics.cs.pdx.edu/node/366"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temrobotics.cs.pdx.edu/users/randy-steel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mrobotics.cs.pdx.edu/node/36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emrobotics.cs.pdx.edu/users/randy-steel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mrobotics.cs.pdx.edu/node/36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temrobotics.cs.pdx.edu/focus-area/technology" TargetMode="External"/><Relationship Id="rId3" Type="http://schemas.openxmlformats.org/officeDocument/2006/relationships/hyperlink" Target="http://stemrobotics.cs.pdx.edu/node/371" TargetMode="External"/><Relationship Id="rId7" Type="http://schemas.openxmlformats.org/officeDocument/2006/relationships/hyperlink" Target="http://stemrobotics.cs.pdx.edu/focus-area/robotics-hardwar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emrobotics.cs.pdx.edu/taxonomy/term/41" TargetMode="External"/><Relationship Id="rId5" Type="http://schemas.openxmlformats.org/officeDocument/2006/relationships/hyperlink" Target="http://stemrobotics.cs.pdx.edu/taxonomy/term/40" TargetMode="External"/><Relationship Id="rId4" Type="http://schemas.openxmlformats.org/officeDocument/2006/relationships/hyperlink" Target="http://moo.osd.wednet.edu/file.php/1/NXT/Introduction.html" TargetMode="External"/><Relationship Id="rId9" Type="http://schemas.openxmlformats.org/officeDocument/2006/relationships/hyperlink" Target="http://stemrobotics.cs.pdx.edu/taxonomy/term/2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1</a:t>
            </a:fld>
            <a:endParaRPr lang="en-US">
              <a:solidFill>
                <a:prstClr val="black"/>
              </a:solidFill>
            </a:endParaRPr>
          </a:p>
        </p:txBody>
      </p:sp>
    </p:spTree>
    <p:extLst>
      <p:ext uri="{BB962C8B-B14F-4D97-AF65-F5344CB8AC3E}">
        <p14:creationId xmlns="" xmlns:p14="http://schemas.microsoft.com/office/powerpoint/2010/main" val="31576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buFont typeface="Arial"/>
              <a:buChar char="•"/>
              <a:defRPr/>
            </a:pPr>
            <a:endParaRPr lang="en-US" dirty="0">
              <a:solidFill>
                <a:srgbClr val="000000"/>
              </a:solidFill>
            </a:endParaRPr>
          </a:p>
          <a:p>
            <a:pPr defTabSz="928025">
              <a:defRPr/>
            </a:pPr>
            <a:r>
              <a:rPr lang="en-US" sz="800" i="1" u="sng" dirty="0">
                <a:solidFill>
                  <a:prstClr val="black"/>
                </a:solidFill>
              </a:rPr>
              <a:t>Procedure 1</a:t>
            </a:r>
            <a:r>
              <a:rPr lang="en-US" sz="800" dirty="0">
                <a:solidFill>
                  <a:prstClr val="black"/>
                </a:solidFill>
              </a:rPr>
              <a:t> (Explore existing contents of Flash Memory)</a:t>
            </a:r>
          </a:p>
          <a:p>
            <a:pPr defTabSz="928025">
              <a:buFont typeface="Arial"/>
              <a:buChar char="•"/>
              <a:defRPr/>
            </a:pPr>
            <a:r>
              <a:rPr lang="en-US" sz="800" dirty="0">
                <a:solidFill>
                  <a:srgbClr val="000000"/>
                </a:solidFill>
              </a:rPr>
              <a:t>Show student NXT-G software and explain this is the environment they will be programming in</a:t>
            </a:r>
          </a:p>
          <a:p>
            <a:pPr marL="754020" lvl="1" indent="-290008" defTabSz="928025">
              <a:buFont typeface="Arial"/>
              <a:buChar char="•"/>
              <a:defRPr/>
            </a:pPr>
            <a:r>
              <a:rPr lang="en-US" sz="800" dirty="0">
                <a:solidFill>
                  <a:srgbClr val="000000"/>
                </a:solidFill>
              </a:rPr>
              <a:t>No need to explain icons or features at this time – this is just a teaser</a:t>
            </a:r>
          </a:p>
          <a:p>
            <a:pPr defTabSz="928025">
              <a:buFont typeface="Arial"/>
              <a:buChar char="•"/>
              <a:defRPr/>
            </a:pPr>
            <a:r>
              <a:rPr lang="en-US" sz="800" dirty="0">
                <a:solidFill>
                  <a:srgbClr val="000000"/>
                </a:solidFill>
              </a:rPr>
              <a:t>In the lower right of the programming field, there should be five buttons in a square-within-a-square pattern</a:t>
            </a:r>
          </a:p>
          <a:p>
            <a:pPr marL="754020" lvl="1" indent="-290008" defTabSz="928025">
              <a:buFont typeface="Arial"/>
              <a:buChar char="•"/>
              <a:defRPr/>
            </a:pPr>
            <a:r>
              <a:rPr lang="en-US" sz="800" dirty="0">
                <a:solidFill>
                  <a:srgbClr val="000000"/>
                </a:solidFill>
              </a:rPr>
              <a:t>Select the upper left button (with the embossed brick icon)</a:t>
            </a:r>
          </a:p>
          <a:p>
            <a:pPr marL="754020" lvl="1" indent="-290008" defTabSz="928025">
              <a:buFont typeface="Arial"/>
              <a:buChar char="•"/>
              <a:defRPr/>
            </a:pPr>
            <a:r>
              <a:rPr lang="en-US" sz="800" dirty="0">
                <a:solidFill>
                  <a:srgbClr val="000000"/>
                </a:solidFill>
              </a:rPr>
              <a:t>This should open a window with the “Communications” tab selected</a:t>
            </a:r>
          </a:p>
          <a:p>
            <a:pPr defTabSz="928025">
              <a:buFont typeface="Arial"/>
              <a:buChar char="•"/>
              <a:defRPr/>
            </a:pPr>
            <a:r>
              <a:rPr lang="en-US" sz="800" dirty="0">
                <a:solidFill>
                  <a:srgbClr val="000000"/>
                </a:solidFill>
              </a:rPr>
              <a:t>Turn on the brick</a:t>
            </a:r>
          </a:p>
          <a:p>
            <a:pPr marL="754020" lvl="1" indent="-290008" defTabSz="928025">
              <a:buFont typeface="Arial"/>
              <a:buChar char="•"/>
              <a:defRPr/>
            </a:pPr>
            <a:r>
              <a:rPr lang="en-US" sz="800" dirty="0">
                <a:solidFill>
                  <a:srgbClr val="000000"/>
                </a:solidFill>
              </a:rPr>
              <a:t>It should show up in the Communications window as “available”</a:t>
            </a:r>
          </a:p>
          <a:p>
            <a:pPr marL="464012" lvl="1" defTabSz="928025">
              <a:defRPr/>
            </a:pPr>
            <a:endParaRPr lang="en-US" sz="800" dirty="0">
              <a:solidFill>
                <a:srgbClr val="000000"/>
              </a:solidFill>
            </a:endParaRPr>
          </a:p>
          <a:p>
            <a:pPr defTabSz="928025">
              <a:buFont typeface="Arial"/>
              <a:buChar char="•"/>
              <a:defRPr/>
            </a:pPr>
            <a:r>
              <a:rPr lang="en-US" dirty="0">
                <a:solidFill>
                  <a:srgbClr val="000000"/>
                </a:solidFill>
              </a:rPr>
              <a:t>Select the available brick and press the “Connect” button</a:t>
            </a:r>
          </a:p>
          <a:p>
            <a:pPr marL="754020" lvl="1" indent="-290008" defTabSz="928025">
              <a:buFont typeface="Arial"/>
              <a:buChar char="•"/>
              <a:defRPr/>
            </a:pPr>
            <a:r>
              <a:rPr lang="en-US" dirty="0">
                <a:solidFill>
                  <a:srgbClr val="000000"/>
                </a:solidFill>
              </a:rPr>
              <a:t>The “NXT Data” panel at the right side of the Communication window should populate with data from your brick</a:t>
            </a:r>
          </a:p>
          <a:p>
            <a:pPr marL="1160031" lvl="2" indent="-232006" defTabSz="928025">
              <a:buFont typeface="Arial"/>
              <a:buChar char="•"/>
              <a:defRPr/>
            </a:pPr>
            <a:r>
              <a:rPr lang="en-US" dirty="0">
                <a:solidFill>
                  <a:srgbClr val="000000"/>
                </a:solidFill>
              </a:rPr>
              <a:t>Name: the name can be changed from this window</a:t>
            </a:r>
          </a:p>
          <a:p>
            <a:pPr marL="1160031" lvl="2" indent="-232006" defTabSz="928025">
              <a:buFont typeface="Arial"/>
              <a:buChar char="•"/>
              <a:defRPr/>
            </a:pPr>
            <a:r>
              <a:rPr lang="en-US" dirty="0">
                <a:solidFill>
                  <a:srgbClr val="000000"/>
                </a:solidFill>
              </a:rPr>
              <a:t>Battery: show the current voltage of the brick’s battery</a:t>
            </a:r>
          </a:p>
          <a:p>
            <a:pPr marL="1160031" lvl="2" indent="-232006" defTabSz="928025">
              <a:buFont typeface="Arial"/>
              <a:buChar char="•"/>
              <a:defRPr/>
            </a:pPr>
            <a:r>
              <a:rPr lang="en-US" dirty="0">
                <a:solidFill>
                  <a:srgbClr val="000000"/>
                </a:solidFill>
              </a:rPr>
              <a:t>Connection: shows the brick is connected through the USB cable</a:t>
            </a:r>
          </a:p>
          <a:p>
            <a:pPr marL="1160031" lvl="2" indent="-232006" defTabSz="928025">
              <a:buFont typeface="Arial"/>
              <a:buChar char="•"/>
              <a:defRPr/>
            </a:pPr>
            <a:r>
              <a:rPr lang="en-US" dirty="0">
                <a:solidFill>
                  <a:srgbClr val="000000"/>
                </a:solidFill>
              </a:rPr>
              <a:t>Free </a:t>
            </a:r>
            <a:r>
              <a:rPr lang="en-US" b="1" u="sng" dirty="0">
                <a:solidFill>
                  <a:srgbClr val="000000"/>
                </a:solidFill>
              </a:rPr>
              <a:t>Storage</a:t>
            </a:r>
            <a:r>
              <a:rPr lang="en-US" dirty="0">
                <a:solidFill>
                  <a:srgbClr val="000000"/>
                </a:solidFill>
              </a:rPr>
              <a:t>: shows the amount of free space on the </a:t>
            </a:r>
            <a:r>
              <a:rPr lang="en-US" b="1" u="sng" dirty="0">
                <a:solidFill>
                  <a:srgbClr val="000000"/>
                </a:solidFill>
              </a:rPr>
              <a:t>NXT Flash Memory Chip</a:t>
            </a:r>
            <a:endParaRPr lang="en-US" dirty="0">
              <a:solidFill>
                <a:srgbClr val="000000"/>
              </a:solidFill>
            </a:endParaRPr>
          </a:p>
          <a:p>
            <a:pPr marL="1624043" lvl="3" indent="-232006" defTabSz="928025">
              <a:buFont typeface="Arial"/>
              <a:buChar char="•"/>
              <a:defRPr/>
            </a:pPr>
            <a:r>
              <a:rPr lang="en-US" dirty="0">
                <a:solidFill>
                  <a:srgbClr val="000000"/>
                </a:solidFill>
              </a:rPr>
              <a:t>Note: NXT memory is measured in KB (</a:t>
            </a:r>
            <a:r>
              <a:rPr lang="en-US" dirty="0" err="1">
                <a:solidFill>
                  <a:srgbClr val="000000"/>
                </a:solidFill>
              </a:rPr>
              <a:t>KiloBytes</a:t>
            </a:r>
            <a:r>
              <a:rPr lang="en-US" dirty="0">
                <a:solidFill>
                  <a:srgbClr val="000000"/>
                </a:solidFill>
              </a:rPr>
              <a:t>)</a:t>
            </a:r>
          </a:p>
          <a:p>
            <a:pPr marL="1624043" lvl="3" indent="-232006" defTabSz="928025">
              <a:buFont typeface="Arial"/>
              <a:buChar char="•"/>
              <a:defRPr/>
            </a:pPr>
            <a:r>
              <a:rPr lang="en-US" dirty="0">
                <a:solidFill>
                  <a:srgbClr val="000000"/>
                </a:solidFill>
              </a:rPr>
              <a:t>Ask student what kilo means (1,000 or 0.001 </a:t>
            </a:r>
            <a:r>
              <a:rPr lang="en-US" dirty="0" err="1">
                <a:solidFill>
                  <a:srgbClr val="000000"/>
                </a:solidFill>
              </a:rPr>
              <a:t>MegaBytes</a:t>
            </a:r>
            <a:r>
              <a:rPr lang="en-US" dirty="0">
                <a:solidFill>
                  <a:srgbClr val="000000"/>
                </a:solidFill>
              </a:rPr>
              <a:t>)</a:t>
            </a:r>
          </a:p>
          <a:p>
            <a:pPr marL="1624043" lvl="3" indent="-232006" defTabSz="928025">
              <a:buFont typeface="Arial"/>
              <a:buChar char="•"/>
              <a:defRPr/>
            </a:pPr>
            <a:r>
              <a:rPr lang="en-US" dirty="0">
                <a:solidFill>
                  <a:srgbClr val="000000"/>
                </a:solidFill>
              </a:rPr>
              <a:t>NXT memory is very small, so learning to write efficient programs is very important</a:t>
            </a:r>
          </a:p>
          <a:p>
            <a:pPr marL="1160031" lvl="2" indent="-232006" defTabSz="928025">
              <a:buFont typeface="Arial"/>
              <a:buChar char="•"/>
              <a:defRPr/>
            </a:pPr>
            <a:r>
              <a:rPr lang="en-US" dirty="0">
                <a:solidFill>
                  <a:srgbClr val="000000"/>
                </a:solidFill>
              </a:rPr>
              <a:t>Firmware Version: show version number of firmware stored in brick</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10</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0031" lvl="2" indent="-232006" defTabSz="928025">
              <a:buFont typeface="Arial"/>
              <a:buChar char="•"/>
              <a:defRPr/>
            </a:pPr>
            <a:r>
              <a:rPr lang="en-US" dirty="0">
                <a:solidFill>
                  <a:srgbClr val="000000"/>
                </a:solidFill>
              </a:rPr>
              <a:t>Select “Memory” tab (next to “Communication” tab in window)</a:t>
            </a:r>
          </a:p>
          <a:p>
            <a:pPr marL="1624043" lvl="3" indent="-232006" defTabSz="928025">
              <a:buFont typeface="Arial"/>
              <a:buChar char="•"/>
              <a:defRPr/>
            </a:pPr>
            <a:r>
              <a:rPr lang="en-US" dirty="0">
                <a:solidFill>
                  <a:srgbClr val="000000"/>
                </a:solidFill>
              </a:rPr>
              <a:t>This view shows the contents of the </a:t>
            </a:r>
            <a:r>
              <a:rPr lang="en-US" b="1" u="sng" dirty="0">
                <a:solidFill>
                  <a:srgbClr val="000000"/>
                </a:solidFill>
              </a:rPr>
              <a:t>NXT Flash Memory Chip</a:t>
            </a:r>
            <a:endParaRPr lang="en-US" dirty="0">
              <a:solidFill>
                <a:srgbClr val="000000"/>
              </a:solidFill>
            </a:endParaRPr>
          </a:p>
          <a:p>
            <a:pPr marL="1624043" lvl="3" indent="-232006" defTabSz="928025">
              <a:buFont typeface="Arial"/>
              <a:buChar char="•"/>
              <a:defRPr/>
            </a:pPr>
            <a:r>
              <a:rPr lang="en-US" dirty="0">
                <a:solidFill>
                  <a:srgbClr val="000000"/>
                </a:solidFill>
              </a:rPr>
              <a:t>The bar graph on the right graphically shows how much memory is used</a:t>
            </a:r>
          </a:p>
          <a:p>
            <a:pPr marL="1624043" lvl="3" indent="-232006" defTabSz="928025">
              <a:buFont typeface="Arial"/>
              <a:buChar char="•"/>
              <a:defRPr/>
            </a:pPr>
            <a:r>
              <a:rPr lang="en-US" dirty="0">
                <a:solidFill>
                  <a:srgbClr val="000000"/>
                </a:solidFill>
              </a:rPr>
              <a:t>By clicking on the underlined category headings (next to the various colored bar graph segments) the details of this category of files is displayed in window</a:t>
            </a:r>
          </a:p>
          <a:p>
            <a:pPr marL="1624043" lvl="3" indent="-232006" defTabSz="928025">
              <a:buFont typeface="Arial"/>
              <a:buChar char="•"/>
              <a:defRPr/>
            </a:pPr>
            <a:r>
              <a:rPr lang="en-US" dirty="0">
                <a:solidFill>
                  <a:srgbClr val="000000"/>
                </a:solidFill>
              </a:rPr>
              <a:t>By selecting the “Show System Files” check box, some of the firmware files installed by the manufacturer are also displayed.</a:t>
            </a:r>
          </a:p>
          <a:p>
            <a:pPr marL="1624043" lvl="3" indent="-232006" defTabSz="928025">
              <a:buFont typeface="Arial"/>
              <a:buChar char="•"/>
              <a:defRPr/>
            </a:pPr>
            <a:r>
              <a:rPr lang="en-US" dirty="0">
                <a:solidFill>
                  <a:srgbClr val="000000"/>
                </a:solidFill>
              </a:rPr>
              <a:t>Categories may include: </a:t>
            </a:r>
            <a:r>
              <a:rPr lang="en-US" u="sng" dirty="0">
                <a:solidFill>
                  <a:srgbClr val="000000"/>
                </a:solidFill>
              </a:rPr>
              <a:t>Unused</a:t>
            </a:r>
            <a:r>
              <a:rPr lang="en-US" dirty="0">
                <a:solidFill>
                  <a:srgbClr val="000000"/>
                </a:solidFill>
              </a:rPr>
              <a:t>, </a:t>
            </a:r>
            <a:r>
              <a:rPr lang="en-US" u="sng" dirty="0">
                <a:solidFill>
                  <a:srgbClr val="000000"/>
                </a:solidFill>
              </a:rPr>
              <a:t>Other</a:t>
            </a:r>
            <a:r>
              <a:rPr lang="en-US" dirty="0">
                <a:solidFill>
                  <a:srgbClr val="000000"/>
                </a:solidFill>
              </a:rPr>
              <a:t>, </a:t>
            </a:r>
            <a:r>
              <a:rPr lang="en-US" u="sng" dirty="0">
                <a:solidFill>
                  <a:srgbClr val="000000"/>
                </a:solidFill>
              </a:rPr>
              <a:t>Graphic</a:t>
            </a:r>
            <a:r>
              <a:rPr lang="en-US" dirty="0">
                <a:solidFill>
                  <a:srgbClr val="000000"/>
                </a:solidFill>
              </a:rPr>
              <a:t>, </a:t>
            </a:r>
            <a:r>
              <a:rPr lang="en-US" u="sng" dirty="0">
                <a:solidFill>
                  <a:srgbClr val="000000"/>
                </a:solidFill>
              </a:rPr>
              <a:t>Sound, Program</a:t>
            </a:r>
            <a:r>
              <a:rPr lang="en-US" dirty="0">
                <a:solidFill>
                  <a:srgbClr val="000000"/>
                </a:solidFill>
              </a:rPr>
              <a:t>s</a:t>
            </a:r>
          </a:p>
          <a:p>
            <a:pPr marL="1624043" lvl="3" indent="-232006" defTabSz="928025">
              <a:buFont typeface="Arial"/>
              <a:buChar char="•"/>
              <a:defRPr/>
            </a:pPr>
            <a:r>
              <a:rPr lang="en-US" dirty="0">
                <a:solidFill>
                  <a:srgbClr val="000000"/>
                </a:solidFill>
              </a:rPr>
              <a:t>Select the “Show System Files” check box, and select the </a:t>
            </a:r>
            <a:r>
              <a:rPr lang="en-US" u="sng" dirty="0">
                <a:solidFill>
                  <a:srgbClr val="000000"/>
                </a:solidFill>
              </a:rPr>
              <a:t>Other</a:t>
            </a:r>
            <a:r>
              <a:rPr lang="en-US" dirty="0">
                <a:solidFill>
                  <a:srgbClr val="000000"/>
                </a:solidFill>
              </a:rPr>
              <a:t> category</a:t>
            </a:r>
          </a:p>
          <a:p>
            <a:pPr marL="1624043" lvl="3" indent="-232006" defTabSz="928025">
              <a:buFont typeface="Arial"/>
              <a:buChar char="•"/>
              <a:defRPr/>
            </a:pPr>
            <a:r>
              <a:rPr lang="en-US" dirty="0">
                <a:solidFill>
                  <a:srgbClr val="000000"/>
                </a:solidFill>
              </a:rPr>
              <a:t>These are files pre-installed by the manufacturer</a:t>
            </a:r>
          </a:p>
          <a:p>
            <a:pPr marL="2088055" lvl="4" indent="-232006" defTabSz="928025">
              <a:buFont typeface="Arial"/>
              <a:buChar char="•"/>
              <a:defRPr/>
            </a:pPr>
            <a:r>
              <a:rPr lang="en-US" dirty="0">
                <a:solidFill>
                  <a:srgbClr val="000000"/>
                </a:solidFill>
              </a:rPr>
              <a:t>The files named “Try-….” are the built in program we will be running in the next session of this unit</a:t>
            </a:r>
          </a:p>
          <a:p>
            <a:pPr marL="2088055" lvl="4" indent="-232006" defTabSz="928025">
              <a:buFont typeface="Arial"/>
              <a:buChar char="•"/>
              <a:defRPr/>
            </a:pPr>
            <a:r>
              <a:rPr lang="en-US" dirty="0">
                <a:solidFill>
                  <a:srgbClr val="000000"/>
                </a:solidFill>
              </a:rPr>
              <a:t>Select the “Close” button at the lower right of this window</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11</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defRPr/>
            </a:pPr>
            <a:r>
              <a:rPr lang="en-US" i="1" u="sng" dirty="0">
                <a:solidFill>
                  <a:prstClr val="black"/>
                </a:solidFill>
              </a:rPr>
              <a:t>Procedure 2</a:t>
            </a:r>
            <a:r>
              <a:rPr lang="en-US" dirty="0">
                <a:solidFill>
                  <a:prstClr val="black"/>
                </a:solidFill>
              </a:rPr>
              <a:t> (Download a sample user program into the NXT Flash Memory Storage)</a:t>
            </a:r>
          </a:p>
          <a:p>
            <a:pPr defTabSz="928025">
              <a:buFont typeface="Arial"/>
              <a:buChar char="•"/>
              <a:defRPr/>
            </a:pPr>
            <a:r>
              <a:rPr lang="en-US" dirty="0">
                <a:solidFill>
                  <a:srgbClr val="000000"/>
                </a:solidFill>
              </a:rPr>
              <a:t>Use “File”, “Open….” to open the sample program file in NXT-G ( </a:t>
            </a:r>
            <a:r>
              <a:rPr lang="en-US" b="1" dirty="0" err="1">
                <a:solidFill>
                  <a:srgbClr val="000000"/>
                </a:solidFill>
                <a:hlinkClick r:id="rId3" action="ppaction://hlinkfile"/>
              </a:rPr>
              <a:t>NXTComputerDemo.rbt</a:t>
            </a:r>
            <a:r>
              <a:rPr lang="en-US" b="1" dirty="0">
                <a:solidFill>
                  <a:srgbClr val="000000"/>
                </a:solidFill>
                <a:hlinkClick r:id="rId3" action="ppaction://hlinkfile"/>
              </a:rPr>
              <a:t> </a:t>
            </a:r>
            <a:r>
              <a:rPr lang="en-US" dirty="0">
                <a:solidFill>
                  <a:srgbClr val="000000"/>
                </a:solidFill>
              </a:rPr>
              <a:t>)</a:t>
            </a:r>
          </a:p>
          <a:p>
            <a:pPr defTabSz="928025">
              <a:buFont typeface="Arial"/>
              <a:buChar char="•"/>
              <a:defRPr/>
            </a:pPr>
            <a:r>
              <a:rPr lang="en-US" dirty="0">
                <a:solidFill>
                  <a:srgbClr val="000000"/>
                </a:solidFill>
              </a:rPr>
              <a:t>Explain to students this is what their programs will look like in NXT-G</a:t>
            </a:r>
          </a:p>
          <a:p>
            <a:pPr defTabSz="928025">
              <a:buFont typeface="Arial"/>
              <a:buChar char="•"/>
              <a:defRPr/>
            </a:pPr>
            <a:r>
              <a:rPr lang="en-US" dirty="0">
                <a:solidFill>
                  <a:srgbClr val="000000"/>
                </a:solidFill>
              </a:rPr>
              <a:t>Ask students to guess what this program does, based on the icon blocks</a:t>
            </a:r>
          </a:p>
          <a:p>
            <a:pPr marL="754020" lvl="1" indent="-290008" defTabSz="928025">
              <a:buFont typeface="Arial"/>
              <a:buChar char="•"/>
              <a:defRPr/>
            </a:pPr>
            <a:r>
              <a:rPr lang="en-US" dirty="0">
                <a:solidFill>
                  <a:srgbClr val="000000"/>
                </a:solidFill>
              </a:rPr>
              <a:t>Turn on motor</a:t>
            </a:r>
          </a:p>
          <a:p>
            <a:pPr marL="754020" lvl="1" indent="-290008" defTabSz="928025">
              <a:buFont typeface="Arial"/>
              <a:buChar char="•"/>
              <a:defRPr/>
            </a:pPr>
            <a:r>
              <a:rPr lang="en-US" dirty="0">
                <a:solidFill>
                  <a:srgbClr val="000000"/>
                </a:solidFill>
              </a:rPr>
              <a:t>Wait for Touch Sensor to be pressed</a:t>
            </a:r>
          </a:p>
          <a:p>
            <a:pPr marL="754020" lvl="1" indent="-290008" defTabSz="928025">
              <a:buFont typeface="Arial"/>
              <a:buChar char="•"/>
              <a:defRPr/>
            </a:pPr>
            <a:r>
              <a:rPr lang="en-US" dirty="0">
                <a:solidFill>
                  <a:srgbClr val="000000"/>
                </a:solidFill>
              </a:rPr>
              <a:t>Stop motor</a:t>
            </a:r>
          </a:p>
          <a:p>
            <a:pPr marL="754020" lvl="1" indent="-290008" defTabSz="928025">
              <a:buFont typeface="Arial"/>
              <a:buChar char="•"/>
              <a:defRPr/>
            </a:pPr>
            <a:r>
              <a:rPr lang="en-US" dirty="0">
                <a:solidFill>
                  <a:srgbClr val="000000"/>
                </a:solidFill>
              </a:rPr>
              <a:t>Wait for 1 second</a:t>
            </a:r>
          </a:p>
          <a:p>
            <a:pPr marL="754020" lvl="1" indent="-290008" defTabSz="928025">
              <a:buFont typeface="Arial"/>
              <a:buChar char="•"/>
              <a:defRPr/>
            </a:pPr>
            <a:r>
              <a:rPr lang="en-US" dirty="0">
                <a:solidFill>
                  <a:srgbClr val="000000"/>
                </a:solidFill>
              </a:rPr>
              <a:t>Make a Sound</a:t>
            </a:r>
          </a:p>
          <a:p>
            <a:pPr marL="754020" lvl="1" indent="-290008" defTabSz="928025">
              <a:buFont typeface="Arial"/>
              <a:buChar char="•"/>
              <a:defRPr/>
            </a:pPr>
            <a:r>
              <a:rPr lang="en-US" dirty="0">
                <a:solidFill>
                  <a:srgbClr val="000000"/>
                </a:solidFill>
              </a:rPr>
              <a:t>Display something</a:t>
            </a:r>
          </a:p>
          <a:p>
            <a:pPr marL="754020" lvl="1" indent="-290008" defTabSz="928025">
              <a:buFont typeface="Arial"/>
              <a:buChar char="•"/>
              <a:defRPr/>
            </a:pPr>
            <a:r>
              <a:rPr lang="en-US" dirty="0">
                <a:solidFill>
                  <a:srgbClr val="000000"/>
                </a:solidFill>
              </a:rPr>
              <a:t>Wait 10 seconds</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12</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buFont typeface="Arial"/>
              <a:buChar char="•"/>
              <a:defRPr/>
            </a:pPr>
            <a:r>
              <a:rPr lang="en-US" dirty="0">
                <a:solidFill>
                  <a:srgbClr val="000000"/>
                </a:solidFill>
              </a:rPr>
              <a:t>In the lower right of the programming field, on the five button square-within-a-square pattern:</a:t>
            </a:r>
          </a:p>
          <a:p>
            <a:pPr marL="754020" lvl="1" indent="-290008" defTabSz="928025">
              <a:buFont typeface="Arial"/>
              <a:buChar char="•"/>
              <a:defRPr/>
            </a:pPr>
            <a:r>
              <a:rPr lang="en-US" dirty="0">
                <a:solidFill>
                  <a:srgbClr val="000000"/>
                </a:solidFill>
              </a:rPr>
              <a:t>Select the lower left button (with the embossed downward arrow)</a:t>
            </a:r>
          </a:p>
          <a:p>
            <a:pPr marL="754020" lvl="1" indent="-290008" defTabSz="928025">
              <a:buFont typeface="Arial"/>
              <a:buChar char="•"/>
              <a:defRPr/>
            </a:pPr>
            <a:r>
              <a:rPr lang="en-US" dirty="0">
                <a:solidFill>
                  <a:srgbClr val="000000"/>
                </a:solidFill>
              </a:rPr>
              <a:t>This downloads the open program to the brick</a:t>
            </a:r>
          </a:p>
          <a:p>
            <a:pPr marL="754020" lvl="1" indent="-290008" defTabSz="928025">
              <a:buFont typeface="Arial"/>
              <a:buChar char="•"/>
              <a:defRPr/>
            </a:pPr>
            <a:r>
              <a:rPr lang="en-US" dirty="0">
                <a:solidFill>
                  <a:srgbClr val="000000"/>
                </a:solidFill>
              </a:rPr>
              <a:t>Wait for “Complete” to show in the Downloading dialog box</a:t>
            </a:r>
          </a:p>
          <a:p>
            <a:pPr marL="754020" lvl="1" indent="-290008" defTabSz="928025">
              <a:buFont typeface="Arial"/>
              <a:buChar char="•"/>
              <a:defRPr/>
            </a:pPr>
            <a:r>
              <a:rPr lang="en-US" dirty="0">
                <a:solidFill>
                  <a:srgbClr val="000000"/>
                </a:solidFill>
              </a:rPr>
              <a:t>In the lower right of the programming field, on the five button square-within-a-square pattern:</a:t>
            </a:r>
          </a:p>
          <a:p>
            <a:pPr marL="1160031" lvl="2" indent="-232006" defTabSz="928025">
              <a:buFont typeface="Arial"/>
              <a:buChar char="•"/>
              <a:defRPr/>
            </a:pPr>
            <a:r>
              <a:rPr lang="en-US" dirty="0">
                <a:solidFill>
                  <a:srgbClr val="000000"/>
                </a:solidFill>
              </a:rPr>
              <a:t>Select the upper left button (with the embossed brick icon)</a:t>
            </a:r>
          </a:p>
          <a:p>
            <a:pPr marL="1160031" lvl="2" indent="-232006" defTabSz="928025">
              <a:buFont typeface="Arial"/>
              <a:buChar char="•"/>
              <a:defRPr/>
            </a:pPr>
            <a:r>
              <a:rPr lang="en-US" dirty="0">
                <a:solidFill>
                  <a:srgbClr val="000000"/>
                </a:solidFill>
              </a:rPr>
              <a:t>In the new window, select “Memory” tab (next to “Communication” tab)</a:t>
            </a:r>
          </a:p>
          <a:p>
            <a:pPr marL="1160031" lvl="2" indent="-232006" defTabSz="928025">
              <a:buFont typeface="Arial"/>
              <a:buChar char="•"/>
              <a:defRPr/>
            </a:pPr>
            <a:r>
              <a:rPr lang="en-US" dirty="0">
                <a:solidFill>
                  <a:srgbClr val="000000"/>
                </a:solidFill>
              </a:rPr>
              <a:t>Select the </a:t>
            </a:r>
            <a:r>
              <a:rPr lang="en-US" u="sng" dirty="0">
                <a:solidFill>
                  <a:srgbClr val="000000"/>
                </a:solidFill>
              </a:rPr>
              <a:t>Program</a:t>
            </a:r>
            <a:r>
              <a:rPr lang="en-US" dirty="0">
                <a:solidFill>
                  <a:srgbClr val="000000"/>
                </a:solidFill>
              </a:rPr>
              <a:t> item next to the Flash Memory Bar Graph</a:t>
            </a:r>
          </a:p>
          <a:p>
            <a:pPr marL="1160031" lvl="2" indent="-232006" defTabSz="928025">
              <a:buFont typeface="Arial"/>
              <a:buChar char="•"/>
              <a:defRPr/>
            </a:pPr>
            <a:r>
              <a:rPr lang="en-US" dirty="0">
                <a:solidFill>
                  <a:srgbClr val="000000"/>
                </a:solidFill>
              </a:rPr>
              <a:t>A list of all the user programs will appear in the window</a:t>
            </a:r>
          </a:p>
          <a:p>
            <a:pPr marL="1160031" lvl="2" indent="-232006" defTabSz="928025">
              <a:buFont typeface="Arial"/>
              <a:buChar char="•"/>
              <a:defRPr/>
            </a:pPr>
            <a:r>
              <a:rPr lang="en-US" dirty="0" err="1">
                <a:solidFill>
                  <a:srgbClr val="000000"/>
                </a:solidFill>
              </a:rPr>
              <a:t>NXTCompterDemo</a:t>
            </a:r>
            <a:r>
              <a:rPr lang="en-US" dirty="0">
                <a:solidFill>
                  <a:srgbClr val="000000"/>
                </a:solidFill>
              </a:rPr>
              <a:t> should now be on that list</a:t>
            </a:r>
          </a:p>
          <a:p>
            <a:pPr marL="754020" lvl="1" indent="-290008" defTabSz="928025">
              <a:buFont typeface="Arial"/>
              <a:buChar char="•"/>
              <a:defRPr/>
            </a:pPr>
            <a:r>
              <a:rPr lang="en-US" dirty="0">
                <a:solidFill>
                  <a:srgbClr val="000000"/>
                </a:solidFill>
              </a:rPr>
              <a:t>We successfully downloaded the sample program to the brick’s Flash Memory Storage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13</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defRPr/>
            </a:pPr>
            <a:r>
              <a:rPr lang="en-US" i="1" u="sng" dirty="0">
                <a:solidFill>
                  <a:prstClr val="black"/>
                </a:solidFill>
              </a:rPr>
              <a:t>Procedure 3</a:t>
            </a:r>
            <a:r>
              <a:rPr lang="en-US" dirty="0">
                <a:solidFill>
                  <a:prstClr val="black"/>
                </a:solidFill>
              </a:rPr>
              <a:t> (Run the sample program on the NXT computer)</a:t>
            </a:r>
          </a:p>
          <a:p>
            <a:pPr defTabSz="928025">
              <a:buFont typeface="Arial"/>
              <a:buChar char="•"/>
              <a:defRPr/>
            </a:pPr>
            <a:r>
              <a:rPr lang="en-US" dirty="0">
                <a:solidFill>
                  <a:srgbClr val="000000"/>
                </a:solidFill>
              </a:rPr>
              <a:t>Switch to the Document Camera view of the NXT brick, motor and touch sensor</a:t>
            </a:r>
          </a:p>
          <a:p>
            <a:pPr defTabSz="928025">
              <a:buFont typeface="Arial"/>
              <a:buChar char="•"/>
              <a:defRPr/>
            </a:pPr>
            <a:r>
              <a:rPr lang="en-US" dirty="0">
                <a:solidFill>
                  <a:srgbClr val="000000"/>
                </a:solidFill>
              </a:rPr>
              <a:t>From “My Files” &gt; “Software Files”, select the </a:t>
            </a:r>
            <a:r>
              <a:rPr lang="en-US" dirty="0" err="1">
                <a:solidFill>
                  <a:srgbClr val="000000"/>
                </a:solidFill>
              </a:rPr>
              <a:t>NXTComputerDemo</a:t>
            </a:r>
            <a:r>
              <a:rPr lang="en-US" dirty="0">
                <a:solidFill>
                  <a:srgbClr val="000000"/>
                </a:solidFill>
              </a:rPr>
              <a:t> program</a:t>
            </a:r>
          </a:p>
          <a:p>
            <a:pPr defTabSz="928025">
              <a:buFont typeface="Arial"/>
              <a:buChar char="•"/>
              <a:defRPr/>
            </a:pPr>
            <a:r>
              <a:rPr lang="en-US" dirty="0">
                <a:solidFill>
                  <a:srgbClr val="000000"/>
                </a:solidFill>
              </a:rPr>
              <a:t>When you select “Run”, the selected program gets copied from the Flash memory into the RAM and the NXT processor will begin running the program:</a:t>
            </a:r>
          </a:p>
          <a:p>
            <a:pPr marL="754020" lvl="1" indent="-290008" defTabSz="928025">
              <a:buFont typeface="Arial"/>
              <a:buChar char="•"/>
              <a:defRPr/>
            </a:pPr>
            <a:r>
              <a:rPr lang="en-US" dirty="0">
                <a:solidFill>
                  <a:srgbClr val="000000"/>
                </a:solidFill>
              </a:rPr>
              <a:t>Turn on motor – the motor will immediately start turning</a:t>
            </a:r>
          </a:p>
          <a:p>
            <a:pPr marL="754020" lvl="1" indent="-290008" defTabSz="928025">
              <a:buFont typeface="Arial"/>
              <a:buChar char="•"/>
              <a:defRPr/>
            </a:pPr>
            <a:r>
              <a:rPr lang="en-US" dirty="0">
                <a:solidFill>
                  <a:srgbClr val="000000"/>
                </a:solidFill>
              </a:rPr>
              <a:t>Wait for Touch Sensor to be pressed – when you press the touch sensor, the program will move on</a:t>
            </a:r>
          </a:p>
          <a:p>
            <a:pPr marL="754020" lvl="1" indent="-290008" defTabSz="928025">
              <a:buFont typeface="Arial"/>
              <a:buChar char="•"/>
              <a:defRPr/>
            </a:pPr>
            <a:r>
              <a:rPr lang="en-US" dirty="0">
                <a:solidFill>
                  <a:srgbClr val="000000"/>
                </a:solidFill>
              </a:rPr>
              <a:t>Stop motor – the motor will immediately stop</a:t>
            </a:r>
          </a:p>
          <a:p>
            <a:pPr marL="754020" lvl="1" indent="-290008" defTabSz="928025">
              <a:buFont typeface="Arial"/>
              <a:buChar char="•"/>
              <a:defRPr/>
            </a:pPr>
            <a:r>
              <a:rPr lang="en-US" dirty="0">
                <a:solidFill>
                  <a:srgbClr val="000000"/>
                </a:solidFill>
              </a:rPr>
              <a:t>Wait for 1 second – there will be a one second pause</a:t>
            </a:r>
          </a:p>
          <a:p>
            <a:pPr marL="754020" lvl="1" indent="-290008" defTabSz="928025">
              <a:buFont typeface="Arial"/>
              <a:buChar char="•"/>
              <a:defRPr/>
            </a:pPr>
            <a:r>
              <a:rPr lang="en-US" dirty="0">
                <a:solidFill>
                  <a:srgbClr val="000000"/>
                </a:solidFill>
              </a:rPr>
              <a:t>Make a Sound – the NXT will say “Good Job”</a:t>
            </a:r>
          </a:p>
          <a:p>
            <a:pPr marL="754020" lvl="1" indent="-290008" defTabSz="928025">
              <a:buFont typeface="Arial"/>
              <a:buChar char="•"/>
              <a:defRPr/>
            </a:pPr>
            <a:r>
              <a:rPr lang="en-US" dirty="0">
                <a:solidFill>
                  <a:srgbClr val="000000"/>
                </a:solidFill>
              </a:rPr>
              <a:t>Display something – the NXT will display a smiley face</a:t>
            </a:r>
          </a:p>
          <a:p>
            <a:pPr marL="754020" lvl="1" indent="-290008" defTabSz="928025">
              <a:buFont typeface="Arial"/>
              <a:buChar char="•"/>
              <a:defRPr/>
            </a:pPr>
            <a:r>
              <a:rPr lang="en-US" dirty="0">
                <a:solidFill>
                  <a:srgbClr val="000000"/>
                </a:solidFill>
              </a:rPr>
              <a:t>Wait 10 seconds – after a 10 second pause, the program will end</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14</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Orange Button</a:t>
            </a:r>
            <a:r>
              <a:rPr lang="en-US" dirty="0" smtClean="0"/>
              <a:t>?</a:t>
            </a:r>
          </a:p>
          <a:p>
            <a:pPr>
              <a:buFont typeface="Arial" charset="0"/>
              <a:buNone/>
              <a:defRPr/>
            </a:pPr>
            <a:endParaRPr lang="en-US" dirty="0" smtClean="0"/>
          </a:p>
          <a:p>
            <a:pPr>
              <a:buFont typeface="Arial" charset="0"/>
              <a:buNone/>
              <a:defRPr/>
            </a:pPr>
            <a:r>
              <a:rPr lang="en-US" b="1" u="sng"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15</a:t>
            </a:fld>
            <a:endParaRPr lang="en-US"/>
          </a:p>
        </p:txBody>
      </p:sp>
    </p:spTree>
    <p:extLst>
      <p:ext uri="{BB962C8B-B14F-4D97-AF65-F5344CB8AC3E}">
        <p14:creationId xmlns="" xmlns:p14="http://schemas.microsoft.com/office/powerpoint/2010/main" val="74588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Orange Button</a:t>
            </a:r>
            <a:r>
              <a:rPr lang="en-US" dirty="0" smtClean="0"/>
              <a:t>?</a:t>
            </a:r>
          </a:p>
          <a:p>
            <a:pPr>
              <a:buFont typeface="Arial" charset="0"/>
              <a:buNone/>
              <a:defRPr/>
            </a:pPr>
            <a:endParaRPr lang="en-US" dirty="0" smtClean="0"/>
          </a:p>
          <a:p>
            <a:pPr>
              <a:buFont typeface="Arial" charset="0"/>
              <a:buNone/>
              <a:defRPr/>
            </a:pPr>
            <a:r>
              <a:rPr lang="en-US" b="1" u="sng"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16</a:t>
            </a:fld>
            <a:endParaRPr lang="en-US"/>
          </a:p>
        </p:txBody>
      </p:sp>
    </p:spTree>
    <p:extLst>
      <p:ext uri="{BB962C8B-B14F-4D97-AF65-F5344CB8AC3E}">
        <p14:creationId xmlns="" xmlns:p14="http://schemas.microsoft.com/office/powerpoint/2010/main" val="74588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 LCD Screen</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u="sng"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17</a:t>
            </a:fld>
            <a:endParaRPr lang="en-US"/>
          </a:p>
        </p:txBody>
      </p:sp>
    </p:spTree>
    <p:extLst>
      <p:ext uri="{BB962C8B-B14F-4D97-AF65-F5344CB8AC3E}">
        <p14:creationId xmlns="" xmlns:p14="http://schemas.microsoft.com/office/powerpoint/2010/main" val="335143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 LCD Screen</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u="sng"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18</a:t>
            </a:fld>
            <a:endParaRPr lang="en-US"/>
          </a:p>
        </p:txBody>
      </p:sp>
    </p:spTree>
    <p:extLst>
      <p:ext uri="{BB962C8B-B14F-4D97-AF65-F5344CB8AC3E}">
        <p14:creationId xmlns="" xmlns:p14="http://schemas.microsoft.com/office/powerpoint/2010/main" val="335143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Touch Sensor</a:t>
            </a:r>
            <a:r>
              <a:rPr lang="en-US" dirty="0" smtClean="0"/>
              <a:t>?</a:t>
            </a:r>
          </a:p>
          <a:p>
            <a:pPr>
              <a:buFont typeface="Arial" charset="0"/>
              <a:buNone/>
              <a:defRPr/>
            </a:pPr>
            <a:endParaRPr lang="en-US" dirty="0" smtClean="0"/>
          </a:p>
          <a:p>
            <a:pPr>
              <a:buFont typeface="Arial" charset="0"/>
              <a:buNone/>
              <a:defRPr/>
            </a:pPr>
            <a:r>
              <a:rPr lang="en-US" b="1" u="sng"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19</a:t>
            </a:fld>
            <a:endParaRPr lang="en-US"/>
          </a:p>
        </p:txBody>
      </p:sp>
    </p:spTree>
    <p:extLst>
      <p:ext uri="{BB962C8B-B14F-4D97-AF65-F5344CB8AC3E}">
        <p14:creationId xmlns="" xmlns:p14="http://schemas.microsoft.com/office/powerpoint/2010/main" val="221789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2</a:t>
            </a:fld>
            <a:endParaRPr lang="en-US">
              <a:solidFill>
                <a:prstClr val="black"/>
              </a:solidFill>
            </a:endParaRPr>
          </a:p>
        </p:txBody>
      </p:sp>
    </p:spTree>
    <p:extLst>
      <p:ext uri="{BB962C8B-B14F-4D97-AF65-F5344CB8AC3E}">
        <p14:creationId xmlns="" xmlns:p14="http://schemas.microsoft.com/office/powerpoint/2010/main" val="110031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Touch Sensor</a:t>
            </a:r>
            <a:r>
              <a:rPr lang="en-US" dirty="0" smtClean="0"/>
              <a:t>?</a:t>
            </a:r>
          </a:p>
          <a:p>
            <a:pPr>
              <a:buFont typeface="Arial" charset="0"/>
              <a:buNone/>
              <a:defRPr/>
            </a:pPr>
            <a:endParaRPr lang="en-US" dirty="0" smtClean="0"/>
          </a:p>
          <a:p>
            <a:pPr>
              <a:buFont typeface="Arial" charset="0"/>
              <a:buNone/>
              <a:defRPr/>
            </a:pPr>
            <a:r>
              <a:rPr lang="en-US" b="1" u="sng"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20</a:t>
            </a:fld>
            <a:endParaRPr lang="en-US"/>
          </a:p>
        </p:txBody>
      </p:sp>
    </p:spTree>
    <p:extLst>
      <p:ext uri="{BB962C8B-B14F-4D97-AF65-F5344CB8AC3E}">
        <p14:creationId xmlns="" xmlns:p14="http://schemas.microsoft.com/office/powerpoint/2010/main" val="221789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Flash Memory</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b="1" u="sng"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21</a:t>
            </a:fld>
            <a:endParaRPr lang="en-US"/>
          </a:p>
        </p:txBody>
      </p:sp>
    </p:spTree>
    <p:extLst>
      <p:ext uri="{BB962C8B-B14F-4D97-AF65-F5344CB8AC3E}">
        <p14:creationId xmlns="" xmlns:p14="http://schemas.microsoft.com/office/powerpoint/2010/main" val="211651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Flash Memory</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b="1" u="sng"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22</a:t>
            </a:fld>
            <a:endParaRPr lang="en-US"/>
          </a:p>
        </p:txBody>
      </p:sp>
    </p:spTree>
    <p:extLst>
      <p:ext uri="{BB962C8B-B14F-4D97-AF65-F5344CB8AC3E}">
        <p14:creationId xmlns="" xmlns:p14="http://schemas.microsoft.com/office/powerpoint/2010/main" val="211651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Speaker?</a:t>
            </a:r>
            <a:endParaRPr lang="en-US" dirty="0" smtClean="0"/>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u="sng"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23</a:t>
            </a:fld>
            <a:endParaRPr lang="en-US"/>
          </a:p>
        </p:txBody>
      </p:sp>
    </p:spTree>
    <p:extLst>
      <p:ext uri="{BB962C8B-B14F-4D97-AF65-F5344CB8AC3E}">
        <p14:creationId xmlns="" xmlns:p14="http://schemas.microsoft.com/office/powerpoint/2010/main" val="400713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Speaker?</a:t>
            </a:r>
            <a:endParaRPr lang="en-US" dirty="0" smtClean="0"/>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u="sng"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24</a:t>
            </a:fld>
            <a:endParaRPr lang="en-US"/>
          </a:p>
        </p:txBody>
      </p:sp>
    </p:spTree>
    <p:extLst>
      <p:ext uri="{BB962C8B-B14F-4D97-AF65-F5344CB8AC3E}">
        <p14:creationId xmlns="" xmlns:p14="http://schemas.microsoft.com/office/powerpoint/2010/main" val="400713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The NXT’s </a:t>
            </a:r>
            <a:r>
              <a:rPr lang="en-US" b="1" dirty="0" smtClean="0"/>
              <a:t>Processor</a:t>
            </a:r>
            <a:r>
              <a:rPr lang="en-US" dirty="0" smtClean="0"/>
              <a:t> is located in the….</a:t>
            </a:r>
          </a:p>
          <a:p>
            <a:pPr>
              <a:buFont typeface="Arial" charset="0"/>
              <a:buNone/>
            </a:pPr>
            <a:r>
              <a:rPr lang="en-US" dirty="0" smtClean="0"/>
              <a:t>A) Motor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dirty="0" smtClean="0"/>
              <a:t>D) Touch Sensor</a:t>
            </a:r>
          </a:p>
          <a:p>
            <a:pPr>
              <a:buFont typeface="Arial" charset="0"/>
              <a:buNone/>
            </a:pPr>
            <a:r>
              <a:rPr lang="en-US" b="1" u="sng" dirty="0" smtClean="0"/>
              <a:t>E) None of the above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25</a:t>
            </a:fld>
            <a:endParaRPr lang="en-US"/>
          </a:p>
        </p:txBody>
      </p:sp>
    </p:spTree>
    <p:extLst>
      <p:ext uri="{BB962C8B-B14F-4D97-AF65-F5344CB8AC3E}">
        <p14:creationId xmlns="" xmlns:p14="http://schemas.microsoft.com/office/powerpoint/2010/main" val="251897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The NXT’s </a:t>
            </a:r>
            <a:r>
              <a:rPr lang="en-US" b="1" dirty="0" smtClean="0"/>
              <a:t>Processor</a:t>
            </a:r>
            <a:r>
              <a:rPr lang="en-US" dirty="0" smtClean="0"/>
              <a:t> is located in the….</a:t>
            </a:r>
          </a:p>
          <a:p>
            <a:pPr>
              <a:buFont typeface="Arial" charset="0"/>
              <a:buNone/>
            </a:pPr>
            <a:r>
              <a:rPr lang="en-US" dirty="0" smtClean="0"/>
              <a:t>A) Motor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dirty="0" smtClean="0"/>
              <a:t>D) Touch Sensor</a:t>
            </a:r>
          </a:p>
          <a:p>
            <a:pPr>
              <a:buFont typeface="Arial" charset="0"/>
              <a:buNone/>
            </a:pPr>
            <a:r>
              <a:rPr lang="en-US" b="1" u="sng" dirty="0" smtClean="0"/>
              <a:t>E) None of the above</a:t>
            </a: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26</a:t>
            </a:fld>
            <a:endParaRPr lang="en-US"/>
          </a:p>
        </p:txBody>
      </p:sp>
    </p:spTree>
    <p:extLst>
      <p:ext uri="{BB962C8B-B14F-4D97-AF65-F5344CB8AC3E}">
        <p14:creationId xmlns="" xmlns:p14="http://schemas.microsoft.com/office/powerpoint/2010/main" val="2518970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the NXT system can act as both an input and an output?</a:t>
            </a:r>
          </a:p>
          <a:p>
            <a:pPr>
              <a:buFont typeface="Arial" charset="0"/>
              <a:buNone/>
            </a:pPr>
            <a:r>
              <a:rPr lang="en-US" dirty="0" smtClean="0"/>
              <a:t>A) Touch Sensor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b="1" u="sng" dirty="0" smtClean="0"/>
              <a:t>D) Motor</a:t>
            </a:r>
          </a:p>
          <a:p>
            <a:pPr>
              <a:buFont typeface="Arial" charset="0"/>
              <a:buNone/>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27</a:t>
            </a:fld>
            <a:endParaRPr lang="en-US"/>
          </a:p>
        </p:txBody>
      </p:sp>
    </p:spTree>
    <p:extLst>
      <p:ext uri="{BB962C8B-B14F-4D97-AF65-F5344CB8AC3E}">
        <p14:creationId xmlns="" xmlns:p14="http://schemas.microsoft.com/office/powerpoint/2010/main" val="3887778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dirty="0" smtClean="0"/>
              <a:t>Which part of the NXT system can act as both an input and an output?</a:t>
            </a:r>
          </a:p>
          <a:p>
            <a:pPr>
              <a:buFont typeface="Arial" charset="0"/>
              <a:buNone/>
            </a:pPr>
            <a:r>
              <a:rPr lang="en-US" dirty="0" smtClean="0"/>
              <a:t>A) Touch Sensor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b="1" u="sng" dirty="0" smtClean="0"/>
              <a:t>D) Motor</a:t>
            </a:r>
          </a:p>
          <a:p>
            <a:pPr>
              <a:buFont typeface="Arial" charset="0"/>
              <a:buNone/>
            </a:pPr>
            <a:r>
              <a:rPr lang="en-US" dirty="0" smtClean="0"/>
              <a:t>E) None of the above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28</a:t>
            </a:fld>
            <a:endParaRPr lang="en-US"/>
          </a:p>
        </p:txBody>
      </p:sp>
    </p:spTree>
    <p:extLst>
      <p:ext uri="{BB962C8B-B14F-4D97-AF65-F5344CB8AC3E}">
        <p14:creationId xmlns="" xmlns:p14="http://schemas.microsoft.com/office/powerpoint/2010/main" val="3887778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rPr>
              <a:t>Answer Key:</a:t>
            </a:r>
          </a:p>
          <a:p>
            <a:r>
              <a:rPr lang="en-US" b="1" dirty="0" smtClean="0">
                <a:solidFill>
                  <a:srgbClr val="000000"/>
                </a:solidFill>
                <a:effectLst/>
                <a:hlinkClick r:id="rId3"/>
              </a:rPr>
              <a:t>The NXT </a:t>
            </a:r>
            <a:r>
              <a:rPr lang="en-US" b="1" dirty="0" err="1" smtClean="0">
                <a:solidFill>
                  <a:srgbClr val="000000"/>
                </a:solidFill>
                <a:effectLst/>
                <a:hlinkClick r:id="rId3"/>
              </a:rPr>
              <a:t>Computer_Worksheet</a:t>
            </a:r>
            <a:r>
              <a:rPr lang="en-US" b="1" dirty="0" smtClean="0">
                <a:effectLst/>
              </a:rPr>
              <a:t> [1]</a:t>
            </a:r>
          </a:p>
          <a:p>
            <a:r>
              <a:rPr lang="en-US" dirty="0" smtClean="0">
                <a:effectLst/>
              </a:rPr>
              <a:t>Submitted by </a:t>
            </a:r>
            <a:r>
              <a:rPr lang="en-US" dirty="0" smtClean="0">
                <a:solidFill>
                  <a:srgbClr val="000000"/>
                </a:solidFill>
                <a:effectLst/>
                <a:hlinkClick r:id="rId4" tooltip="View user profile."/>
              </a:rPr>
              <a:t>Randy Steele</a:t>
            </a:r>
            <a:r>
              <a:rPr lang="en-US" dirty="0" smtClean="0">
                <a:effectLst/>
              </a:rPr>
              <a:t> [2] on 12 July, 2011 - 07:47</a:t>
            </a:r>
          </a:p>
          <a:p>
            <a:endParaRPr lang="en-US" dirty="0" smtClean="0">
              <a:solidFill>
                <a:srgbClr val="000000"/>
              </a:solidFill>
              <a:effectLst/>
            </a:endParaRPr>
          </a:p>
          <a:p>
            <a:r>
              <a:rPr lang="en-US" b="1" dirty="0" smtClean="0">
                <a:effectLst/>
              </a:rPr>
              <a:t>Answer Key: The NXT Computer Worksheet</a:t>
            </a:r>
            <a:endParaRPr lang="en-US" dirty="0" smtClean="0">
              <a:effectLst/>
            </a:endParaRPr>
          </a:p>
          <a:p>
            <a:pPr>
              <a:buFont typeface="+mj-lt"/>
              <a:buAutoNum type="arabicPeriod"/>
            </a:pPr>
            <a:r>
              <a:rPr lang="en-US" b="1" dirty="0" smtClean="0">
                <a:solidFill>
                  <a:srgbClr val="000000"/>
                </a:solidFill>
                <a:effectLst/>
              </a:rPr>
              <a:t> Input – NXT Brick Buttons, Sensors, Motors</a:t>
            </a:r>
            <a:br>
              <a:rPr lang="en-US" b="1" dirty="0" smtClean="0">
                <a:solidFill>
                  <a:srgbClr val="000000"/>
                </a:solidFill>
                <a:effectLst/>
              </a:rPr>
            </a:br>
            <a:r>
              <a:rPr lang="en-US" b="1" dirty="0" smtClean="0">
                <a:solidFill>
                  <a:srgbClr val="000000"/>
                </a:solidFill>
                <a:effectLst/>
              </a:rPr>
              <a:t>    Output – NXT Brick LCD Screen, NXT Brick Speaker, Motors, Lights</a:t>
            </a:r>
            <a:br>
              <a:rPr lang="en-US" b="1" dirty="0" smtClean="0">
                <a:solidFill>
                  <a:srgbClr val="000000"/>
                </a:solidFill>
                <a:effectLst/>
              </a:rPr>
            </a:br>
            <a:r>
              <a:rPr lang="en-US" b="1" dirty="0" smtClean="0">
                <a:solidFill>
                  <a:srgbClr val="000000"/>
                </a:solidFill>
                <a:effectLst/>
              </a:rPr>
              <a:t>    Processor – NXT Brick Processor (“brain”)</a:t>
            </a:r>
            <a:br>
              <a:rPr lang="en-US" b="1" dirty="0" smtClean="0">
                <a:solidFill>
                  <a:srgbClr val="000000"/>
                </a:solidFill>
                <a:effectLst/>
              </a:rPr>
            </a:br>
            <a:r>
              <a:rPr lang="en-US" b="1" dirty="0" smtClean="0">
                <a:solidFill>
                  <a:srgbClr val="000000"/>
                </a:solidFill>
                <a:effectLst/>
              </a:rPr>
              <a:t>    Storage – NXT Brick Flash Memory Chips</a:t>
            </a:r>
          </a:p>
          <a:p>
            <a:pPr>
              <a:buFont typeface="+mj-lt"/>
              <a:buAutoNum type="arabicPeriod"/>
            </a:pPr>
            <a:r>
              <a:rPr lang="en-US" b="1" dirty="0" smtClean="0">
                <a:solidFill>
                  <a:srgbClr val="000000"/>
                </a:solidFill>
                <a:effectLst/>
              </a:rPr>
              <a:t> See above</a:t>
            </a:r>
          </a:p>
          <a:p>
            <a:pPr>
              <a:buFont typeface="+mj-lt"/>
              <a:buAutoNum type="arabicPeriod"/>
            </a:pPr>
            <a:r>
              <a:rPr lang="en-US" b="1" dirty="0" smtClean="0">
                <a:solidFill>
                  <a:srgbClr val="000000"/>
                </a:solidFill>
                <a:effectLst/>
              </a:rPr>
              <a:t> Motors – can be both inputs (rotation sensor) and outputs (motor movement)</a:t>
            </a:r>
            <a:br>
              <a:rPr lang="en-US" b="1" dirty="0" smtClean="0">
                <a:solidFill>
                  <a:srgbClr val="000000"/>
                </a:solidFill>
                <a:effectLst/>
              </a:rPr>
            </a:br>
            <a:r>
              <a:rPr lang="en-US" b="1" dirty="0" smtClean="0">
                <a:solidFill>
                  <a:srgbClr val="000000"/>
                </a:solidFill>
                <a:effectLst/>
              </a:rPr>
              <a:t>    NXT Brick – LCD Screen and Speaker are outputs and Buttons are inputs</a:t>
            </a:r>
          </a:p>
          <a:p>
            <a:pPr>
              <a:buFont typeface="+mj-lt"/>
              <a:buAutoNum type="arabicPeriod"/>
            </a:pPr>
            <a:r>
              <a:rPr lang="en-US" b="1" smtClean="0">
                <a:solidFill>
                  <a:srgbClr val="000000"/>
                </a:solidFill>
                <a:effectLst/>
              </a:rPr>
              <a:t> ROM </a:t>
            </a:r>
            <a:r>
              <a:rPr lang="en-US" b="1" dirty="0" smtClean="0">
                <a:solidFill>
                  <a:srgbClr val="000000"/>
                </a:solidFill>
                <a:effectLst/>
              </a:rPr>
              <a:t>– stores firmware from Lego</a:t>
            </a:r>
            <a:r>
              <a:rPr lang="en-US" b="1" smtClean="0">
                <a:solidFill>
                  <a:srgbClr val="000000"/>
                </a:solidFill>
                <a:effectLst/>
              </a:rPr>
              <a:t/>
            </a:r>
            <a:br>
              <a:rPr lang="en-US" b="1" smtClean="0">
                <a:solidFill>
                  <a:srgbClr val="000000"/>
                </a:solidFill>
                <a:effectLst/>
              </a:rPr>
            </a:br>
            <a:r>
              <a:rPr lang="en-US" b="1" smtClean="0">
                <a:solidFill>
                  <a:srgbClr val="000000"/>
                </a:solidFill>
                <a:effectLst/>
              </a:rPr>
              <a:t>    RAM </a:t>
            </a:r>
            <a:r>
              <a:rPr lang="en-US" b="1" dirty="0" smtClean="0">
                <a:solidFill>
                  <a:srgbClr val="000000"/>
                </a:solidFill>
                <a:effectLst/>
              </a:rPr>
              <a:t>– stores student’s software (programs) when running</a:t>
            </a:r>
            <a:r>
              <a:rPr lang="en-US" b="1" smtClean="0">
                <a:solidFill>
                  <a:srgbClr val="000000"/>
                </a:solidFill>
                <a:effectLst/>
              </a:rPr>
              <a:t/>
            </a:r>
            <a:br>
              <a:rPr lang="en-US" b="1" smtClean="0">
                <a:solidFill>
                  <a:srgbClr val="000000"/>
                </a:solidFill>
                <a:effectLst/>
              </a:rPr>
            </a:br>
            <a:r>
              <a:rPr lang="en-US" b="1" smtClean="0">
                <a:solidFill>
                  <a:srgbClr val="000000"/>
                </a:solidFill>
                <a:effectLst/>
              </a:rPr>
              <a:t>   </a:t>
            </a:r>
            <a:r>
              <a:rPr lang="en-US" b="1" baseline="0" smtClean="0">
                <a:solidFill>
                  <a:srgbClr val="000000"/>
                </a:solidFill>
                <a:effectLst/>
              </a:rPr>
              <a:t> </a:t>
            </a:r>
            <a:r>
              <a:rPr lang="en-US" b="1" smtClean="0">
                <a:solidFill>
                  <a:srgbClr val="000000"/>
                </a:solidFill>
                <a:effectLst/>
              </a:rPr>
              <a:t>Flash </a:t>
            </a:r>
            <a:r>
              <a:rPr lang="en-US" b="1" dirty="0" smtClean="0">
                <a:solidFill>
                  <a:srgbClr val="000000"/>
                </a:solidFill>
                <a:effectLst/>
              </a:rPr>
              <a:t>– stores both firmware and software</a:t>
            </a:r>
          </a:p>
          <a:p>
            <a:pPr>
              <a:buFont typeface="+mj-lt"/>
              <a:buAutoNum type="arabicPeriod"/>
            </a:pPr>
            <a:endParaRPr lang="en-US" b="1" dirty="0" smtClean="0">
              <a:solidFill>
                <a:srgbClr val="000000"/>
              </a:solidFill>
              <a:effectLst/>
            </a:endParaRPr>
          </a:p>
          <a:p>
            <a:r>
              <a:rPr lang="en-US" b="1" dirty="0" smtClean="0">
                <a:effectLst/>
              </a:rPr>
              <a:t>Source URL:</a:t>
            </a:r>
            <a:r>
              <a:rPr lang="en-US" dirty="0" smtClean="0">
                <a:effectLst/>
              </a:rPr>
              <a:t> </a:t>
            </a:r>
            <a:r>
              <a:rPr lang="en-US" dirty="0" smtClean="0">
                <a:solidFill>
                  <a:srgbClr val="000000"/>
                </a:solidFill>
                <a:effectLst/>
                <a:hlinkClick r:id="rId3"/>
              </a:rPr>
              <a:t>http://stemrobotics.cs.pdx.edu/node/366</a:t>
            </a:r>
            <a:endParaRPr lang="en-US" dirty="0">
              <a:effectLst/>
            </a:endParaRP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rPr>
              <a:t>Answer Key:</a:t>
            </a:r>
          </a:p>
          <a:p>
            <a:r>
              <a:rPr lang="en-US" b="1" dirty="0" smtClean="0">
                <a:solidFill>
                  <a:srgbClr val="000000"/>
                </a:solidFill>
                <a:effectLst/>
                <a:hlinkClick r:id="rId3"/>
              </a:rPr>
              <a:t>The NXT </a:t>
            </a:r>
            <a:r>
              <a:rPr lang="en-US" b="1" dirty="0" err="1" smtClean="0">
                <a:solidFill>
                  <a:srgbClr val="000000"/>
                </a:solidFill>
                <a:effectLst/>
                <a:hlinkClick r:id="rId3"/>
              </a:rPr>
              <a:t>Computer_Worksheet</a:t>
            </a:r>
            <a:r>
              <a:rPr lang="en-US" b="1" dirty="0" smtClean="0">
                <a:effectLst/>
              </a:rPr>
              <a:t> [1]</a:t>
            </a:r>
          </a:p>
          <a:p>
            <a:r>
              <a:rPr lang="en-US" dirty="0" smtClean="0">
                <a:effectLst/>
              </a:rPr>
              <a:t>Submitted by </a:t>
            </a:r>
            <a:r>
              <a:rPr lang="en-US" dirty="0" smtClean="0">
                <a:solidFill>
                  <a:srgbClr val="000000"/>
                </a:solidFill>
                <a:effectLst/>
                <a:hlinkClick r:id="rId4" tooltip="View user profile."/>
              </a:rPr>
              <a:t>Randy Steele</a:t>
            </a:r>
            <a:r>
              <a:rPr lang="en-US" dirty="0" smtClean="0">
                <a:effectLst/>
              </a:rPr>
              <a:t> [2] on 12 July, 2011 - 07:47</a:t>
            </a:r>
          </a:p>
          <a:p>
            <a:endParaRPr lang="en-US" dirty="0" smtClean="0">
              <a:solidFill>
                <a:srgbClr val="000000"/>
              </a:solidFill>
              <a:effectLst/>
            </a:endParaRPr>
          </a:p>
          <a:p>
            <a:r>
              <a:rPr lang="en-US" b="1" dirty="0" smtClean="0">
                <a:effectLst/>
              </a:rPr>
              <a:t>Answer Key: The NXT Computer Worksheet</a:t>
            </a:r>
            <a:endParaRPr lang="en-US" dirty="0" smtClean="0">
              <a:effectLst/>
            </a:endParaRPr>
          </a:p>
          <a:p>
            <a:pPr>
              <a:buFont typeface="+mj-lt"/>
              <a:buAutoNum type="arabicPeriod"/>
            </a:pPr>
            <a:r>
              <a:rPr lang="en-US" b="1" dirty="0" smtClean="0">
                <a:solidFill>
                  <a:srgbClr val="000000"/>
                </a:solidFill>
                <a:effectLst/>
              </a:rPr>
              <a:t> Input – NXT Brick Buttons, Sensors, Motors</a:t>
            </a:r>
            <a:br>
              <a:rPr lang="en-US" b="1" dirty="0" smtClean="0">
                <a:solidFill>
                  <a:srgbClr val="000000"/>
                </a:solidFill>
                <a:effectLst/>
              </a:rPr>
            </a:br>
            <a:r>
              <a:rPr lang="en-US" b="1" dirty="0" smtClean="0">
                <a:solidFill>
                  <a:srgbClr val="000000"/>
                </a:solidFill>
                <a:effectLst/>
              </a:rPr>
              <a:t>    Output – NXT Brick LCD Screen, NXT Brick Speaker, Motors, Lights</a:t>
            </a:r>
            <a:br>
              <a:rPr lang="en-US" b="1" dirty="0" smtClean="0">
                <a:solidFill>
                  <a:srgbClr val="000000"/>
                </a:solidFill>
                <a:effectLst/>
              </a:rPr>
            </a:br>
            <a:r>
              <a:rPr lang="en-US" b="1" dirty="0" smtClean="0">
                <a:solidFill>
                  <a:srgbClr val="000000"/>
                </a:solidFill>
                <a:effectLst/>
              </a:rPr>
              <a:t>    Processor – NXT Brick Processor (“brain”)</a:t>
            </a:r>
            <a:br>
              <a:rPr lang="en-US" b="1" dirty="0" smtClean="0">
                <a:solidFill>
                  <a:srgbClr val="000000"/>
                </a:solidFill>
                <a:effectLst/>
              </a:rPr>
            </a:br>
            <a:r>
              <a:rPr lang="en-US" b="1" dirty="0" smtClean="0">
                <a:solidFill>
                  <a:srgbClr val="000000"/>
                </a:solidFill>
                <a:effectLst/>
              </a:rPr>
              <a:t>    Storage – NXT Brick Flash Memory Chips</a:t>
            </a:r>
          </a:p>
          <a:p>
            <a:pPr>
              <a:buFont typeface="+mj-lt"/>
              <a:buAutoNum type="arabicPeriod"/>
            </a:pPr>
            <a:r>
              <a:rPr lang="en-US" b="1" dirty="0" smtClean="0">
                <a:solidFill>
                  <a:srgbClr val="000000"/>
                </a:solidFill>
                <a:effectLst/>
              </a:rPr>
              <a:t> See above</a:t>
            </a:r>
          </a:p>
          <a:p>
            <a:pPr>
              <a:buFont typeface="+mj-lt"/>
              <a:buAutoNum type="arabicPeriod"/>
            </a:pPr>
            <a:r>
              <a:rPr lang="en-US" b="1" dirty="0" smtClean="0">
                <a:solidFill>
                  <a:srgbClr val="000000"/>
                </a:solidFill>
                <a:effectLst/>
              </a:rPr>
              <a:t> Motors – can be both inputs (rotation sensor) and outputs (motor movement)</a:t>
            </a:r>
            <a:br>
              <a:rPr lang="en-US" b="1" dirty="0" smtClean="0">
                <a:solidFill>
                  <a:srgbClr val="000000"/>
                </a:solidFill>
                <a:effectLst/>
              </a:rPr>
            </a:br>
            <a:r>
              <a:rPr lang="en-US" b="1" dirty="0" smtClean="0">
                <a:solidFill>
                  <a:srgbClr val="000000"/>
                </a:solidFill>
                <a:effectLst/>
              </a:rPr>
              <a:t>    NXT Brick – LCD Screen and Speaker are outputs and Buttons are inputs</a:t>
            </a:r>
          </a:p>
          <a:p>
            <a:pPr>
              <a:buFont typeface="+mj-lt"/>
              <a:buAutoNum type="arabicPeriod"/>
            </a:pPr>
            <a:r>
              <a:rPr lang="en-US" b="1" dirty="0" smtClean="0">
                <a:solidFill>
                  <a:srgbClr val="000000"/>
                </a:solidFill>
                <a:effectLst/>
              </a:rPr>
              <a:t> ROM – stores firmware from Lego</a:t>
            </a:r>
            <a:br>
              <a:rPr lang="en-US" b="1" dirty="0" smtClean="0">
                <a:solidFill>
                  <a:srgbClr val="000000"/>
                </a:solidFill>
                <a:effectLst/>
              </a:rPr>
            </a:br>
            <a:r>
              <a:rPr lang="en-US" b="1" dirty="0" smtClean="0">
                <a:solidFill>
                  <a:srgbClr val="000000"/>
                </a:solidFill>
                <a:effectLst/>
              </a:rPr>
              <a:t>    RAM – stores student’s software (programs) when running</a:t>
            </a:r>
            <a:br>
              <a:rPr lang="en-US" b="1" dirty="0" smtClean="0">
                <a:solidFill>
                  <a:srgbClr val="000000"/>
                </a:solidFill>
                <a:effectLst/>
              </a:rPr>
            </a:br>
            <a:r>
              <a:rPr lang="en-US" b="1" dirty="0" smtClean="0">
                <a:solidFill>
                  <a:srgbClr val="000000"/>
                </a:solidFill>
                <a:effectLst/>
              </a:rPr>
              <a:t>   </a:t>
            </a:r>
            <a:r>
              <a:rPr lang="en-US" b="1" baseline="0" dirty="0" smtClean="0">
                <a:solidFill>
                  <a:srgbClr val="000000"/>
                </a:solidFill>
                <a:effectLst/>
              </a:rPr>
              <a:t> </a:t>
            </a:r>
            <a:r>
              <a:rPr lang="en-US" b="1" dirty="0" smtClean="0">
                <a:solidFill>
                  <a:srgbClr val="000000"/>
                </a:solidFill>
                <a:effectLst/>
              </a:rPr>
              <a:t>Flash – stores both firmware and software</a:t>
            </a:r>
          </a:p>
          <a:p>
            <a:pPr>
              <a:buFont typeface="+mj-lt"/>
              <a:buAutoNum type="arabicPeriod"/>
            </a:pPr>
            <a:endParaRPr lang="en-US" b="1" dirty="0" smtClean="0">
              <a:solidFill>
                <a:srgbClr val="000000"/>
              </a:solidFill>
              <a:effectLst/>
            </a:endParaRPr>
          </a:p>
          <a:p>
            <a:r>
              <a:rPr lang="en-US" b="1" dirty="0" smtClean="0">
                <a:effectLst/>
              </a:rPr>
              <a:t>Source URL:</a:t>
            </a:r>
            <a:r>
              <a:rPr lang="en-US" dirty="0" smtClean="0">
                <a:effectLst/>
              </a:rPr>
              <a:t> </a:t>
            </a:r>
            <a:r>
              <a:rPr lang="en-US" dirty="0" smtClean="0">
                <a:solidFill>
                  <a:srgbClr val="000000"/>
                </a:solidFill>
                <a:effectLst/>
                <a:hlinkClick r:id="rId3"/>
              </a:rPr>
              <a:t>http://stemrobotics.cs.pdx.edu/node/366</a:t>
            </a:r>
            <a:endParaRPr lang="en-US" dirty="0">
              <a:effectLst/>
            </a:endParaRPr>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D41A3-1F29-438C-BDEF-0DCCD83287C5}" type="slidenum">
              <a:rPr lang="en-US" smtClean="0"/>
              <a:pPr/>
              <a:t>30</a:t>
            </a:fld>
            <a:endParaRPr lang="en-US"/>
          </a:p>
        </p:txBody>
      </p:sp>
    </p:spTree>
    <p:extLst>
      <p:ext uri="{BB962C8B-B14F-4D97-AF65-F5344CB8AC3E}">
        <p14:creationId xmlns="" xmlns:p14="http://schemas.microsoft.com/office/powerpoint/2010/main" val="349414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Unit review.  </a:t>
            </a:r>
            <a:endParaRPr lang="en-US" dirty="0"/>
          </a:p>
        </p:txBody>
      </p:sp>
      <p:sp>
        <p:nvSpPr>
          <p:cNvPr id="4" name="Slide Number Placeholder 3"/>
          <p:cNvSpPr>
            <a:spLocks noGrp="1"/>
          </p:cNvSpPr>
          <p:nvPr>
            <p:ph type="sldNum" sz="quarter" idx="10"/>
          </p:nvPr>
        </p:nvSpPr>
        <p:spPr/>
        <p:txBody>
          <a:bodyPr/>
          <a:lstStyle/>
          <a:p>
            <a:pPr>
              <a:defRPr/>
            </a:pPr>
            <a:fld id="{D289039F-7E5C-4B67-A6B2-982DFB0A4F05}" type="slidenum">
              <a:rPr lang="en-US" smtClean="0">
                <a:solidFill>
                  <a:prstClr val="black"/>
                </a:solidFill>
              </a:rPr>
              <a:pPr>
                <a:defRPr/>
              </a:pPr>
              <a:t>31</a:t>
            </a:fld>
            <a:endParaRPr lang="en-US">
              <a:solidFill>
                <a:prstClr val="black"/>
              </a:solidFill>
            </a:endParaRPr>
          </a:p>
        </p:txBody>
      </p:sp>
    </p:spTree>
    <p:extLst>
      <p:ext uri="{BB962C8B-B14F-4D97-AF65-F5344CB8AC3E}">
        <p14:creationId xmlns="" xmlns:p14="http://schemas.microsoft.com/office/powerpoint/2010/main" val="94330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b="1" dirty="0">
                <a:solidFill>
                  <a:prstClr val="black"/>
                </a:solidFill>
              </a:rPr>
              <a:t>Instruction Guide: The NXT Computer</a:t>
            </a:r>
          </a:p>
          <a:p>
            <a:pPr defTabSz="928025">
              <a:defRPr/>
            </a:pPr>
            <a:r>
              <a:rPr lang="en-US" dirty="0">
                <a:solidFill>
                  <a:prstClr val="black"/>
                </a:solidFill>
              </a:rPr>
              <a:t>Submitted by Randy Steele on 11 July, 2011 - 20:11</a:t>
            </a:r>
          </a:p>
          <a:p>
            <a:pPr defTabSz="928025">
              <a:defRPr/>
            </a:pPr>
            <a:r>
              <a:rPr lang="en-US" dirty="0">
                <a:solidFill>
                  <a:prstClr val="black"/>
                </a:solidFill>
              </a:rPr>
              <a:t>This lesson applies the learning from the Introduction to Computers lesson on the parts of a computer to the particulars of the NXT. Students also get a early glimpse of the NXT programming environment.</a:t>
            </a:r>
          </a:p>
          <a:p>
            <a:pPr defTabSz="928025">
              <a:defRPr/>
            </a:pPr>
            <a:endParaRPr lang="en-US" dirty="0">
              <a:solidFill>
                <a:prstClr val="black"/>
              </a:solidFill>
            </a:endParaRPr>
          </a:p>
          <a:p>
            <a:pPr defTabSz="928025">
              <a:defRPr/>
            </a:pPr>
            <a:r>
              <a:rPr lang="en-US" u="sng" dirty="0">
                <a:solidFill>
                  <a:prstClr val="black"/>
                </a:solidFill>
              </a:rPr>
              <a:t>The Four Parts of the NXT Computer</a:t>
            </a:r>
            <a:r>
              <a:rPr lang="en-US" dirty="0">
                <a:solidFill>
                  <a:prstClr val="black"/>
                </a:solidFill>
              </a:rPr>
              <a:t> (see </a:t>
            </a:r>
            <a:r>
              <a:rPr lang="en-US" b="1" dirty="0">
                <a:solidFill>
                  <a:prstClr val="black"/>
                </a:solidFill>
                <a:hlinkClick r:id="rId3" action="ppaction://hlinkfile"/>
              </a:rPr>
              <a:t>NXT Computer PPT </a:t>
            </a:r>
            <a:r>
              <a:rPr lang="en-US" dirty="0">
                <a:solidFill>
                  <a:prstClr val="black"/>
                </a:solidFill>
              </a:rPr>
              <a:t>: slide 1</a:t>
            </a:r>
          </a:p>
          <a:p>
            <a:pPr defTabSz="928025">
              <a:defRPr/>
            </a:pPr>
            <a:r>
              <a:rPr lang="en-US" dirty="0">
                <a:solidFill>
                  <a:prstClr val="black"/>
                </a:solidFill>
              </a:rPr>
              <a:t>Inputs– Sensors, brick buttons, motor encoder</a:t>
            </a:r>
          </a:p>
          <a:p>
            <a:pPr defTabSz="928025">
              <a:defRPr/>
            </a:pPr>
            <a:r>
              <a:rPr lang="en-US" dirty="0">
                <a:solidFill>
                  <a:prstClr val="black"/>
                </a:solidFill>
              </a:rPr>
              <a:t>Outputs – Motors, lights, brick screen, brick speaker</a:t>
            </a:r>
          </a:p>
          <a:p>
            <a:pPr defTabSz="928025">
              <a:defRPr/>
            </a:pPr>
            <a:r>
              <a:rPr lang="en-US" dirty="0">
                <a:solidFill>
                  <a:prstClr val="black"/>
                </a:solidFill>
              </a:rPr>
              <a:t>Processor – Brick processor</a:t>
            </a:r>
          </a:p>
          <a:p>
            <a:pPr defTabSz="928025">
              <a:defRPr/>
            </a:pPr>
            <a:r>
              <a:rPr lang="en-US" dirty="0">
                <a:solidFill>
                  <a:prstClr val="black"/>
                </a:solidFill>
              </a:rPr>
              <a:t>Storage –Brick memory chips – for firmware and software</a:t>
            </a:r>
          </a:p>
          <a:p>
            <a:pPr defTabSz="928025">
              <a:defRPr/>
            </a:pPr>
            <a:endParaRPr lang="en-US" dirty="0">
              <a:solidFill>
                <a:prstClr val="black"/>
              </a:solidFill>
            </a:endParaRPr>
          </a:p>
          <a:p>
            <a:pPr defTabSz="928025">
              <a:buFont typeface="Arial"/>
              <a:buChar char="•"/>
              <a:defRPr/>
            </a:pPr>
            <a:r>
              <a:rPr lang="en-US" dirty="0">
                <a:solidFill>
                  <a:srgbClr val="000000"/>
                </a:solidFill>
              </a:rPr>
              <a:t>Revisit processor and memory chips inside brick ( slide 2)</a:t>
            </a:r>
          </a:p>
          <a:p>
            <a:pPr marL="754020" lvl="1" indent="-290008" defTabSz="928025">
              <a:buFont typeface="Arial"/>
              <a:buChar char="•"/>
              <a:defRPr/>
            </a:pPr>
            <a:r>
              <a:rPr lang="en-US" dirty="0">
                <a:solidFill>
                  <a:srgbClr val="000000"/>
                </a:solidFill>
              </a:rPr>
              <a:t>Flash memory chips storage the manufacturer’s firmware and user’s software</a:t>
            </a:r>
          </a:p>
          <a:p>
            <a:pPr defTabSz="928025">
              <a:defRPr/>
            </a:pPr>
            <a:r>
              <a:rPr lang="en-US" dirty="0">
                <a:solidFill>
                  <a:prstClr val="black"/>
                </a:solidFill>
              </a:rPr>
              <a:t>The NXT Motor – Output or Input? ( slide 3)</a:t>
            </a:r>
          </a:p>
          <a:p>
            <a:pPr defTabSz="928025">
              <a:buFont typeface="Arial"/>
              <a:buChar char="•"/>
              <a:defRPr/>
            </a:pPr>
            <a:r>
              <a:rPr lang="en-US" dirty="0">
                <a:solidFill>
                  <a:srgbClr val="000000"/>
                </a:solidFill>
              </a:rPr>
              <a:t>Answer: Both</a:t>
            </a:r>
          </a:p>
          <a:p>
            <a:pPr marL="754020" lvl="1" indent="-290008" defTabSz="928025">
              <a:buFont typeface="Arial"/>
              <a:buChar char="•"/>
              <a:defRPr/>
            </a:pPr>
            <a:r>
              <a:rPr lang="en-US" dirty="0">
                <a:solidFill>
                  <a:srgbClr val="000000"/>
                </a:solidFill>
              </a:rPr>
              <a:t>Spinning motor is an output of the NXT computer</a:t>
            </a:r>
          </a:p>
          <a:p>
            <a:pPr marL="754020" lvl="1" indent="-290008" defTabSz="928025">
              <a:buFont typeface="Arial"/>
              <a:buChar char="•"/>
              <a:defRPr/>
            </a:pPr>
            <a:r>
              <a:rPr lang="en-US" dirty="0">
                <a:solidFill>
                  <a:srgbClr val="000000"/>
                </a:solidFill>
              </a:rPr>
              <a:t>Semiconductor encoders are an input to the NXT computer</a:t>
            </a:r>
          </a:p>
          <a:p>
            <a:pPr marL="1160031" lvl="2" indent="-232006" defTabSz="928025">
              <a:buFont typeface="Arial"/>
              <a:buChar char="•"/>
              <a:defRPr/>
            </a:pPr>
            <a:r>
              <a:rPr lang="en-US" dirty="0">
                <a:solidFill>
                  <a:srgbClr val="000000"/>
                </a:solidFill>
              </a:rPr>
              <a:t>Students saw this in “View Mode” with motor</a:t>
            </a:r>
          </a:p>
          <a:p>
            <a:pPr marL="1160031" lvl="2" indent="-232006" defTabSz="928025">
              <a:buFont typeface="Arial"/>
              <a:buChar char="•"/>
              <a:defRPr/>
            </a:pPr>
            <a:r>
              <a:rPr lang="en-US" dirty="0">
                <a:solidFill>
                  <a:srgbClr val="000000"/>
                </a:solidFill>
              </a:rPr>
              <a:t>Motor encoders can tell NXT how many times the motor has been rotated</a:t>
            </a:r>
          </a:p>
        </p:txBody>
      </p:sp>
      <p:sp>
        <p:nvSpPr>
          <p:cNvPr id="4" name="Slide Number Placeholder 3"/>
          <p:cNvSpPr>
            <a:spLocks noGrp="1"/>
          </p:cNvSpPr>
          <p:nvPr>
            <p:ph type="sldNum" sz="quarter" idx="10"/>
          </p:nvPr>
        </p:nvSpPr>
        <p:spPr/>
        <p:txBody>
          <a:bodyPr/>
          <a:lstStyle/>
          <a:p>
            <a:fld id="{1B0D41A3-1F29-438C-BDEF-0DCCD83287C5}" type="slidenum">
              <a:rPr lang="en-US" smtClean="0"/>
              <a:pPr/>
              <a:t>4</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rgbClr val="000000"/>
                </a:solidFill>
                <a:effectLst/>
              </a:rPr>
              <a:t>Revisit processor and memory chips inside brick ( slide 2)</a:t>
            </a:r>
          </a:p>
          <a:p>
            <a:pPr marL="754020" lvl="1" indent="-290008">
              <a:buFont typeface="Arial"/>
              <a:buChar char="•"/>
            </a:pPr>
            <a:r>
              <a:rPr lang="en-US" dirty="0" smtClean="0">
                <a:solidFill>
                  <a:srgbClr val="000000"/>
                </a:solidFill>
                <a:effectLst/>
              </a:rPr>
              <a:t>Flash memory chips storage the manufacturer’s firmware and user’s software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5</a:t>
            </a:fld>
            <a:endParaRPr lang="en-US"/>
          </a:p>
        </p:txBody>
      </p:sp>
    </p:spTree>
    <p:extLst>
      <p:ext uri="{BB962C8B-B14F-4D97-AF65-F5344CB8AC3E}">
        <p14:creationId xmlns="" xmlns:p14="http://schemas.microsoft.com/office/powerpoint/2010/main" val="302100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dirty="0">
                <a:solidFill>
                  <a:prstClr val="black"/>
                </a:solidFill>
              </a:rPr>
              <a:t>The NXT Motor – Output or Input? ( slide 3)</a:t>
            </a:r>
          </a:p>
          <a:p>
            <a:pPr defTabSz="928025">
              <a:buFont typeface="Arial"/>
              <a:buChar char="•"/>
              <a:defRPr/>
            </a:pPr>
            <a:r>
              <a:rPr lang="en-US" dirty="0">
                <a:solidFill>
                  <a:srgbClr val="000000"/>
                </a:solidFill>
              </a:rPr>
              <a:t>Answer: Both</a:t>
            </a:r>
          </a:p>
          <a:p>
            <a:pPr marL="754020" lvl="1" indent="-290008" defTabSz="928025">
              <a:buFont typeface="Arial"/>
              <a:buChar char="•"/>
              <a:defRPr/>
            </a:pPr>
            <a:r>
              <a:rPr lang="en-US" dirty="0">
                <a:solidFill>
                  <a:srgbClr val="000000"/>
                </a:solidFill>
              </a:rPr>
              <a:t>Spinning motor is an output of the NXT computer</a:t>
            </a:r>
          </a:p>
          <a:p>
            <a:pPr marL="754020" lvl="1" indent="-290008" defTabSz="928025">
              <a:buFont typeface="Arial"/>
              <a:buChar char="•"/>
              <a:defRPr/>
            </a:pPr>
            <a:r>
              <a:rPr lang="en-US" dirty="0">
                <a:solidFill>
                  <a:srgbClr val="000000"/>
                </a:solidFill>
              </a:rPr>
              <a:t>Semiconductor encoders are an input to the NXT computer</a:t>
            </a:r>
          </a:p>
          <a:p>
            <a:pPr marL="1160031" lvl="2" indent="-232006" defTabSz="928025">
              <a:buFont typeface="Arial"/>
              <a:buChar char="•"/>
              <a:defRPr/>
            </a:pPr>
            <a:r>
              <a:rPr lang="en-US" dirty="0">
                <a:solidFill>
                  <a:srgbClr val="000000"/>
                </a:solidFill>
              </a:rPr>
              <a:t>Students saw this in “View Mode” with motor</a:t>
            </a:r>
          </a:p>
          <a:p>
            <a:pPr marL="1160031" lvl="2" indent="-232006" defTabSz="928025">
              <a:buFont typeface="Arial"/>
              <a:buChar char="•"/>
              <a:defRPr/>
            </a:pPr>
            <a:r>
              <a:rPr lang="en-US" dirty="0">
                <a:solidFill>
                  <a:srgbClr val="000000"/>
                </a:solidFill>
              </a:rPr>
              <a:t>Motor encoders can tell NXT how many times the motor has been rotated</a:t>
            </a:r>
          </a:p>
          <a:p>
            <a:pPr defTabSz="928025">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B0D41A3-1F29-438C-BDEF-0DCCD83287C5}" type="slidenum">
              <a:rPr lang="en-US" smtClean="0"/>
              <a:pPr/>
              <a:t>6</a:t>
            </a:fld>
            <a:endParaRPr lang="en-US"/>
          </a:p>
        </p:txBody>
      </p:sp>
    </p:spTree>
    <p:extLst>
      <p:ext uri="{BB962C8B-B14F-4D97-AF65-F5344CB8AC3E}">
        <p14:creationId xmlns="" xmlns:p14="http://schemas.microsoft.com/office/powerpoint/2010/main" val="3301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Instructional Material: </a:t>
            </a:r>
            <a:r>
              <a:rPr lang="en-US" b="1" i="1" u="sng" dirty="0" smtClean="0">
                <a:effectLst>
                  <a:outerShdw blurRad="38100" dist="38100" dir="2700000" algn="tl">
                    <a:srgbClr val="000000">
                      <a:alpha val="43137"/>
                    </a:srgbClr>
                  </a:outerShdw>
                </a:effectLst>
              </a:rPr>
              <a:t>Show from </a:t>
            </a:r>
            <a:r>
              <a:rPr lang="en-US" sz="1200" b="1" i="1" u="sng" spc="100" dirty="0" smtClean="0">
                <a:ln w="18000">
                  <a:solidFill>
                    <a:srgbClr val="0F6FC6">
                      <a:satMod val="200000"/>
                      <a:tint val="72000"/>
                    </a:srgbClr>
                  </a:solidFill>
                  <a:prstDash val="solid"/>
                </a:ln>
                <a:solidFill>
                  <a:srgbClr val="0F6FC6">
                    <a:satMod val="280000"/>
                    <a:tint val="100000"/>
                    <a:alpha val="5700"/>
                  </a:srgbClr>
                </a:solidFill>
                <a:effectLst>
                  <a:outerShdw blurRad="38100" dist="38100" dir="2700000" algn="tl">
                    <a:srgbClr val="000000">
                      <a:alpha val="43137"/>
                    </a:srgbClr>
                  </a:outerShdw>
                </a:effectLst>
              </a:rPr>
              <a:t>5:29-8:12</a:t>
            </a:r>
          </a:p>
          <a:p>
            <a:endParaRPr lang="en-US" b="1" dirty="0" smtClean="0">
              <a:effectLst/>
            </a:endParaRPr>
          </a:p>
          <a:p>
            <a:r>
              <a:rPr lang="en-US" b="1" dirty="0" smtClean="0">
                <a:solidFill>
                  <a:srgbClr val="000000"/>
                </a:solidFill>
                <a:effectLst/>
                <a:hlinkClick r:id="rId3"/>
              </a:rPr>
              <a:t>The NXT </a:t>
            </a:r>
            <a:r>
              <a:rPr lang="en-US" b="1" dirty="0" err="1" smtClean="0">
                <a:solidFill>
                  <a:srgbClr val="000000"/>
                </a:solidFill>
                <a:effectLst/>
                <a:hlinkClick r:id="rId3"/>
              </a:rPr>
              <a:t>Computer_Video</a:t>
            </a:r>
            <a:r>
              <a:rPr lang="en-US" b="1" dirty="0" smtClean="0">
                <a:effectLst/>
              </a:rPr>
              <a:t> [1]</a:t>
            </a:r>
          </a:p>
          <a:p>
            <a:r>
              <a:rPr lang="en-US" dirty="0" smtClean="0">
                <a:effectLst/>
              </a:rPr>
              <a:t>Submitted by Randy Steele on 12 July, 2011 - 08:05</a:t>
            </a:r>
          </a:p>
          <a:p>
            <a:endParaRPr lang="en-US" dirty="0" smtClean="0">
              <a:solidFill>
                <a:srgbClr val="000000"/>
              </a:solidFill>
              <a:effectLst/>
            </a:endParaRPr>
          </a:p>
          <a:p>
            <a:r>
              <a:rPr lang="en-US" dirty="0" smtClean="0">
                <a:solidFill>
                  <a:srgbClr val="000000"/>
                </a:solidFill>
                <a:effectLst/>
                <a:hlinkClick r:id="rId4"/>
              </a:rPr>
              <a:t>This NXT Introduction video</a:t>
            </a:r>
            <a:r>
              <a:rPr lang="en-US" dirty="0" smtClean="0">
                <a:effectLst/>
              </a:rPr>
              <a:t> [3] was developed by Dale </a:t>
            </a:r>
            <a:r>
              <a:rPr lang="en-US" dirty="0" err="1" smtClean="0">
                <a:effectLst/>
              </a:rPr>
              <a:t>Yocum</a:t>
            </a:r>
            <a:r>
              <a:rPr lang="en-US" dirty="0" smtClean="0">
                <a:effectLst/>
              </a:rPr>
              <a:t> (Catlin Gabel School, Portland, OR) as part of his NXT Tutorial series. These videos have been linked as Alternative and Supplemental Differentiated Instructional Resources to their corresponding sections in this STEM Robo101 curriculum. This NXT Introduction video covers the NXT brick, sensors, menu system and more.</a:t>
            </a:r>
          </a:p>
          <a:p>
            <a:endParaRPr lang="en-US" dirty="0" smtClean="0">
              <a:effectLst/>
            </a:endParaRPr>
          </a:p>
          <a:p>
            <a:r>
              <a:rPr lang="en-US" dirty="0" smtClean="0">
                <a:effectLst/>
              </a:rPr>
              <a:t>Material Type: Tutorial</a:t>
            </a:r>
          </a:p>
          <a:p>
            <a:r>
              <a:rPr lang="en-US" dirty="0" smtClean="0">
                <a:effectLst/>
              </a:rPr>
              <a:t>Education Level: </a:t>
            </a:r>
            <a:r>
              <a:rPr lang="en-US" dirty="0" smtClean="0">
                <a:solidFill>
                  <a:srgbClr val="000000"/>
                </a:solidFill>
                <a:effectLst/>
                <a:hlinkClick r:id="rId5"/>
              </a:rPr>
              <a:t>Middle School</a:t>
            </a:r>
            <a:r>
              <a:rPr lang="en-US" dirty="0" smtClean="0">
                <a:effectLst/>
              </a:rPr>
              <a:t> [4]</a:t>
            </a:r>
            <a:r>
              <a:rPr lang="en-US" dirty="0" smtClean="0">
                <a:solidFill>
                  <a:srgbClr val="000000"/>
                </a:solidFill>
                <a:effectLst/>
                <a:hlinkClick r:id="rId6"/>
              </a:rPr>
              <a:t>High School</a:t>
            </a:r>
            <a:r>
              <a:rPr lang="en-US" dirty="0" smtClean="0">
                <a:effectLst/>
              </a:rPr>
              <a:t> [5]</a:t>
            </a:r>
          </a:p>
          <a:p>
            <a:r>
              <a:rPr lang="en-US" dirty="0" smtClean="0">
                <a:effectLst/>
              </a:rPr>
              <a:t>Focus Subject: </a:t>
            </a:r>
            <a:r>
              <a:rPr lang="en-US" dirty="0" smtClean="0">
                <a:solidFill>
                  <a:srgbClr val="000000"/>
                </a:solidFill>
                <a:effectLst/>
                <a:hlinkClick r:id="rId7"/>
              </a:rPr>
              <a:t>Robotics Hardware</a:t>
            </a:r>
            <a:r>
              <a:rPr lang="en-US" dirty="0" smtClean="0">
                <a:effectLst/>
              </a:rPr>
              <a:t> [6]</a:t>
            </a:r>
            <a:r>
              <a:rPr lang="en-US" dirty="0" smtClean="0">
                <a:solidFill>
                  <a:srgbClr val="000000"/>
                </a:solidFill>
                <a:effectLst/>
                <a:hlinkClick r:id="rId8"/>
              </a:rPr>
              <a:t>Technology</a:t>
            </a:r>
            <a:r>
              <a:rPr lang="en-US" dirty="0" smtClean="0">
                <a:effectLst/>
              </a:rPr>
              <a:t> [7]</a:t>
            </a:r>
          </a:p>
          <a:p>
            <a:r>
              <a:rPr lang="en-US" dirty="0" smtClean="0">
                <a:effectLst/>
              </a:rPr>
              <a:t>Interactivity Style: </a:t>
            </a:r>
            <a:r>
              <a:rPr lang="en-US" dirty="0" smtClean="0">
                <a:solidFill>
                  <a:srgbClr val="000000"/>
                </a:solidFill>
                <a:effectLst/>
                <a:hlinkClick r:id="rId9"/>
              </a:rPr>
              <a:t>Mixed</a:t>
            </a:r>
            <a:r>
              <a:rPr lang="en-US" dirty="0" smtClean="0">
                <a:effectLst/>
              </a:rPr>
              <a:t> [10]</a:t>
            </a:r>
          </a:p>
          <a:p>
            <a:r>
              <a:rPr lang="en-US" dirty="0" smtClean="0">
                <a:effectLst/>
              </a:rPr>
              <a:t>Copyright (c) 2011 by the author. All rights reserved.</a:t>
            </a:r>
          </a:p>
          <a:p>
            <a:r>
              <a:rPr lang="en-US" b="1" dirty="0" smtClean="0">
                <a:effectLst/>
              </a:rPr>
              <a:t>Source URL:</a:t>
            </a:r>
            <a:r>
              <a:rPr lang="en-US" dirty="0" smtClean="0">
                <a:effectLst/>
              </a:rPr>
              <a:t> </a:t>
            </a:r>
            <a:r>
              <a:rPr lang="en-US" dirty="0" smtClean="0">
                <a:solidFill>
                  <a:srgbClr val="000000"/>
                </a:solidFill>
                <a:effectLst/>
                <a:hlinkClick r:id="rId3"/>
              </a:rPr>
              <a:t>http://stemrobotics.cs.pdx.edu/node/371</a:t>
            </a:r>
            <a:endParaRPr lang="en-US" dirty="0" smtClean="0">
              <a:effectLst/>
            </a:endParaRPr>
          </a:p>
          <a:p>
            <a:pPr defTabSz="928025">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1B0D41A3-1F29-438C-BDEF-0DCCD83287C5}"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302100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defRPr/>
            </a:pPr>
            <a:r>
              <a:rPr lang="en-US" dirty="0">
                <a:solidFill>
                  <a:prstClr val="black"/>
                </a:solidFill>
              </a:rPr>
              <a:t>Goals:</a:t>
            </a:r>
          </a:p>
          <a:p>
            <a:pPr defTabSz="928025">
              <a:buFont typeface="Arial"/>
              <a:buChar char="•"/>
              <a:defRPr/>
            </a:pPr>
            <a:r>
              <a:rPr lang="en-US" dirty="0">
                <a:solidFill>
                  <a:srgbClr val="000000"/>
                </a:solidFill>
              </a:rPr>
              <a:t>Demonstrate the four part of the NXT Computer</a:t>
            </a:r>
          </a:p>
          <a:p>
            <a:pPr defTabSz="928025">
              <a:buFont typeface="Arial"/>
              <a:buChar char="•"/>
              <a:defRPr/>
            </a:pPr>
            <a:r>
              <a:rPr lang="en-US" dirty="0">
                <a:solidFill>
                  <a:srgbClr val="000000"/>
                </a:solidFill>
              </a:rPr>
              <a:t>Emphasis is on Storage (students more readily grasp Input, Output, and Processor), specifically the Flash Memory Chip inside the NXT brick</a:t>
            </a:r>
          </a:p>
          <a:p>
            <a:pPr defTabSz="928025">
              <a:buFont typeface="Arial"/>
              <a:buChar char="•"/>
              <a:defRPr/>
            </a:pPr>
            <a:r>
              <a:rPr lang="en-US" dirty="0">
                <a:solidFill>
                  <a:srgbClr val="000000"/>
                </a:solidFill>
              </a:rPr>
              <a:t>Provide students their first glimpse of NXT-G programming software</a:t>
            </a:r>
          </a:p>
          <a:p>
            <a:pPr defTabSz="928025">
              <a:defRPr/>
            </a:pPr>
            <a:r>
              <a:rPr lang="en-US" dirty="0">
                <a:solidFill>
                  <a:prstClr val="black"/>
                </a:solidFill>
              </a:rPr>
              <a:t>Setup:</a:t>
            </a:r>
          </a:p>
          <a:p>
            <a:pPr defTabSz="928025">
              <a:buFont typeface="Arial"/>
              <a:buChar char="•"/>
              <a:defRPr/>
            </a:pPr>
            <a:r>
              <a:rPr lang="en-US" dirty="0">
                <a:solidFill>
                  <a:srgbClr val="000000"/>
                </a:solidFill>
              </a:rPr>
              <a:t>Connect a motor to any port (A, B, or C)</a:t>
            </a:r>
          </a:p>
          <a:p>
            <a:pPr defTabSz="928025">
              <a:buFont typeface="Arial"/>
              <a:buChar char="•"/>
              <a:defRPr/>
            </a:pPr>
            <a:r>
              <a:rPr lang="en-US" dirty="0">
                <a:solidFill>
                  <a:srgbClr val="000000"/>
                </a:solidFill>
              </a:rPr>
              <a:t>Connect a Touch Sensor to Port 1</a:t>
            </a:r>
          </a:p>
          <a:p>
            <a:pPr defTabSz="928025">
              <a:buFont typeface="Arial"/>
              <a:buChar char="•"/>
              <a:defRPr/>
            </a:pPr>
            <a:r>
              <a:rPr lang="en-US" dirty="0">
                <a:solidFill>
                  <a:srgbClr val="000000"/>
                </a:solidFill>
              </a:rPr>
              <a:t>Connect NXT to computer with USB cable</a:t>
            </a:r>
          </a:p>
          <a:p>
            <a:pPr defTabSz="928025">
              <a:buFont typeface="Arial"/>
              <a:buChar char="•"/>
              <a:defRPr/>
            </a:pPr>
            <a:r>
              <a:rPr lang="en-US" dirty="0">
                <a:solidFill>
                  <a:srgbClr val="000000"/>
                </a:solidFill>
              </a:rPr>
              <a:t>Start NXT-G software on computer</a:t>
            </a:r>
          </a:p>
          <a:p>
            <a:pPr defTabSz="928025">
              <a:buFont typeface="Arial"/>
              <a:buChar char="•"/>
              <a:defRPr/>
            </a:pPr>
            <a:r>
              <a:rPr lang="en-US" dirty="0">
                <a:solidFill>
                  <a:srgbClr val="000000"/>
                </a:solidFill>
              </a:rPr>
              <a:t>Under “File”, select “New</a:t>
            </a:r>
          </a:p>
          <a:p>
            <a:pPr defTabSz="928025">
              <a:buFont typeface="Arial"/>
              <a:buChar char="•"/>
              <a:defRPr/>
            </a:pPr>
            <a:r>
              <a:rPr lang="en-US" dirty="0">
                <a:solidFill>
                  <a:srgbClr val="000000"/>
                </a:solidFill>
              </a:rPr>
              <a:t>Place NXT and sensor under a Document Camera</a:t>
            </a:r>
          </a:p>
        </p:txBody>
      </p:sp>
      <p:sp>
        <p:nvSpPr>
          <p:cNvPr id="4" name="Slide Number Placeholder 3"/>
          <p:cNvSpPr>
            <a:spLocks noGrp="1"/>
          </p:cNvSpPr>
          <p:nvPr>
            <p:ph type="sldNum" sz="quarter" idx="10"/>
          </p:nvPr>
        </p:nvSpPr>
        <p:spPr/>
        <p:txBody>
          <a:bodyPr/>
          <a:lstStyle/>
          <a:p>
            <a:fld id="{1B0D41A3-1F29-438C-BDEF-0DCCD83287C5}" type="slidenum">
              <a:rPr lang="en-US" smtClean="0"/>
              <a:pPr/>
              <a:t>8</a:t>
            </a:fld>
            <a:endParaRPr lang="en-US"/>
          </a:p>
        </p:txBody>
      </p:sp>
    </p:spTree>
    <p:extLst>
      <p:ext uri="{BB962C8B-B14F-4D97-AF65-F5344CB8AC3E}">
        <p14:creationId xmlns="" xmlns:p14="http://schemas.microsoft.com/office/powerpoint/2010/main" val="364897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25">
              <a:defRPr/>
            </a:pPr>
            <a:r>
              <a:rPr lang="en-US" u="sng" dirty="0">
                <a:solidFill>
                  <a:prstClr val="black"/>
                </a:solidFill>
              </a:rPr>
              <a:t>NXT Computer Demo</a:t>
            </a:r>
            <a:endParaRPr lang="en-US" dirty="0">
              <a:solidFill>
                <a:prstClr val="black"/>
              </a:solidFill>
            </a:endParaRPr>
          </a:p>
          <a:p>
            <a:pPr defTabSz="928025">
              <a:defRPr/>
            </a:pPr>
            <a:endParaRPr lang="en-US" i="1" u="sng" dirty="0">
              <a:solidFill>
                <a:prstClr val="black"/>
              </a:solidFill>
            </a:endParaRPr>
          </a:p>
          <a:p>
            <a:pPr defTabSz="928025">
              <a:defRPr/>
            </a:pPr>
            <a:r>
              <a:rPr lang="en-US" i="1" u="sng" dirty="0">
                <a:solidFill>
                  <a:prstClr val="black"/>
                </a:solidFill>
              </a:rPr>
              <a:t>Procedure 1</a:t>
            </a:r>
            <a:r>
              <a:rPr lang="en-US" dirty="0">
                <a:solidFill>
                  <a:prstClr val="black"/>
                </a:solidFill>
              </a:rPr>
              <a:t> (Explore existing contents of Flash Memory)</a:t>
            </a:r>
          </a:p>
          <a:p>
            <a:pPr defTabSz="928025">
              <a:buFont typeface="Arial"/>
              <a:buChar char="•"/>
              <a:defRPr/>
            </a:pPr>
            <a:r>
              <a:rPr lang="en-US" dirty="0">
                <a:solidFill>
                  <a:srgbClr val="000000"/>
                </a:solidFill>
              </a:rPr>
              <a:t>Show student NXT-G software and explain this is the environment they will be programming in</a:t>
            </a:r>
          </a:p>
          <a:p>
            <a:pPr marL="754020" lvl="1" indent="-290008" defTabSz="928025">
              <a:buFont typeface="Arial"/>
              <a:buChar char="•"/>
              <a:defRPr/>
            </a:pPr>
            <a:r>
              <a:rPr lang="en-US" dirty="0">
                <a:solidFill>
                  <a:srgbClr val="000000"/>
                </a:solidFill>
              </a:rPr>
              <a:t>No need to explain icons or features at this time – this is just a teaser</a:t>
            </a:r>
          </a:p>
          <a:p>
            <a:pPr defTabSz="928025">
              <a:buFont typeface="Arial"/>
              <a:buChar char="•"/>
              <a:defRPr/>
            </a:pPr>
            <a:r>
              <a:rPr lang="en-US" dirty="0">
                <a:solidFill>
                  <a:srgbClr val="000000"/>
                </a:solidFill>
              </a:rPr>
              <a:t>In the lower right of the programming field, there should be five buttons in a square-within-a-square pattern</a:t>
            </a:r>
          </a:p>
          <a:p>
            <a:pPr marL="754020" lvl="1" indent="-290008" defTabSz="928025">
              <a:buFont typeface="Arial"/>
              <a:buChar char="•"/>
              <a:defRPr/>
            </a:pPr>
            <a:r>
              <a:rPr lang="en-US" dirty="0">
                <a:solidFill>
                  <a:srgbClr val="000000"/>
                </a:solidFill>
              </a:rPr>
              <a:t>Select the upper left button (with the embossed brick icon)</a:t>
            </a:r>
          </a:p>
          <a:p>
            <a:pPr marL="754020" lvl="1" indent="-290008" defTabSz="928025">
              <a:buFont typeface="Arial"/>
              <a:buChar char="•"/>
              <a:defRPr/>
            </a:pPr>
            <a:r>
              <a:rPr lang="en-US" dirty="0">
                <a:solidFill>
                  <a:srgbClr val="000000"/>
                </a:solidFill>
              </a:rPr>
              <a:t>This should open a window with the “Communications” tab selected</a:t>
            </a:r>
          </a:p>
          <a:p>
            <a:pPr defTabSz="928025">
              <a:buFont typeface="Arial"/>
              <a:buChar char="•"/>
              <a:defRPr/>
            </a:pPr>
            <a:r>
              <a:rPr lang="en-US" dirty="0">
                <a:solidFill>
                  <a:srgbClr val="000000"/>
                </a:solidFill>
              </a:rPr>
              <a:t>Turn on the brick</a:t>
            </a:r>
          </a:p>
          <a:p>
            <a:pPr marL="754020" lvl="1" indent="-290008" defTabSz="928025">
              <a:buFont typeface="Arial"/>
              <a:buChar char="•"/>
              <a:defRPr/>
            </a:pPr>
            <a:r>
              <a:rPr lang="en-US" dirty="0">
                <a:solidFill>
                  <a:srgbClr val="000000"/>
                </a:solidFill>
              </a:rPr>
              <a:t>It should show up in the Communications window as “available”</a:t>
            </a:r>
          </a:p>
        </p:txBody>
      </p:sp>
      <p:sp>
        <p:nvSpPr>
          <p:cNvPr id="4" name="Slide Number Placeholder 3"/>
          <p:cNvSpPr>
            <a:spLocks noGrp="1"/>
          </p:cNvSpPr>
          <p:nvPr>
            <p:ph type="sldNum" sz="quarter" idx="10"/>
          </p:nvPr>
        </p:nvSpPr>
        <p:spPr/>
        <p:txBody>
          <a:bodyPr/>
          <a:lstStyle/>
          <a:p>
            <a:fld id="{1B0D41A3-1F29-438C-BDEF-0DCCD83287C5}" type="slidenum">
              <a:rPr lang="en-US" smtClean="0"/>
              <a:pPr/>
              <a:t>9</a:t>
            </a:fld>
            <a:endParaRPr lang="en-US"/>
          </a:p>
        </p:txBody>
      </p:sp>
    </p:spTree>
    <p:extLst>
      <p:ext uri="{BB962C8B-B14F-4D97-AF65-F5344CB8AC3E}">
        <p14:creationId xmlns="" xmlns:p14="http://schemas.microsoft.com/office/powerpoint/2010/main" val="364897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4ED2A3C-7BEC-4E50-8BAA-6D6BC4F7E5B6}"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2FAC920C-18A3-458E-AB73-F29500532402}"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16690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3C4A8E-3D11-4A40-B71B-C107767A41EB}"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383DECD3-99F4-45FA-8F05-71E90F42F9AE}"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8985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92E8F8-DD70-4AC7-907E-183E773B2C50}"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9EC0ABC2-60CD-4CC5-850E-778CE8186126}"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2130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089FF1-C9B1-483D-A7AE-280C3156B5C3}"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1D79192E-0309-4E44-B0E7-C68B506DF880}"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1764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A05692-2874-4E2C-B780-888FA644FD73}"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7ACBDB97-C75C-4673-8821-BC6243ECBA3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24961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9E0605-D4A4-428E-838E-BFE2C8C23A54}"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44AD6B43-998A-4053-A5FE-7770FC828CFD}"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7735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78BF894-FE63-44A8-944D-D0E1E3DBDBF3}"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pPr>
              <a:defRPr/>
            </a:pPr>
            <a:fld id="{AAF5E6A0-EE6A-4095-A861-9993768CB1F7}"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84869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CF6D7A-EE93-42E6-BF9B-6B08668698E2}"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pPr>
              <a:defRPr/>
            </a:pPr>
            <a:fld id="{EFA09795-8913-457D-8CC7-26F56BBCC1DF}"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263837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9B5154-7358-4305-A81A-1DED6F28E614}"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pPr>
              <a:defRPr/>
            </a:pPr>
            <a:fld id="{2E015903-08AF-41E9-A99C-6A39A46DD19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4198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D48B583-CE5B-40DD-9066-878D0E320447}"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pPr>
              <a:defRPr/>
            </a:pPr>
            <a:fld id="{73369F7D-816F-414B-9957-508A0FEDF74B}" type="slidenum">
              <a:rPr lang="en-US" smtClean="0">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 xmlns:p14="http://schemas.microsoft.com/office/powerpoint/2010/main" val="360493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DEEEE53-63A4-4B38-87E6-10FC0BC5CED8}" type="datetimeFigureOut">
              <a:rPr lang="en-US" smtClean="0">
                <a:solidFill>
                  <a:srgbClr val="DBF5F9">
                    <a:shade val="90000"/>
                  </a:srgbClr>
                </a:solidFill>
              </a:rPr>
              <a:pPr>
                <a:defRPr/>
              </a:pPr>
              <a:t>3/19/2013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95FDEC2-B4DB-4EED-83D7-D50AB182EFB0}" type="slidenum">
              <a:rPr lang="en-US" smtClean="0">
                <a:solidFill>
                  <a:srgbClr val="DBF5F9">
                    <a:shade val="90000"/>
                  </a:srgbClr>
                </a:solidFill>
              </a:rPr>
              <a:pPr>
                <a:def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Tree>
    <p:extLst>
      <p:ext uri="{BB962C8B-B14F-4D97-AF65-F5344CB8AC3E}">
        <p14:creationId xmlns="" xmlns:p14="http://schemas.microsoft.com/office/powerpoint/2010/main" val="263372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cs typeface="Arial"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C0AF8018-8B95-4489-8BFA-FAE64DF28CC0}" type="datetimeFigureOut">
              <a:rPr lang="en-US" smtClean="0">
                <a:solidFill>
                  <a:srgbClr val="DBF5F9">
                    <a:shade val="90000"/>
                  </a:srgbClr>
                </a:solidFill>
                <a:latin typeface="Arial" charset="0"/>
                <a:cs typeface="Arial" charset="0"/>
              </a:rPr>
              <a:pPr fontAlgn="base">
                <a:spcBef>
                  <a:spcPct val="0"/>
                </a:spcBef>
                <a:spcAft>
                  <a:spcPct val="0"/>
                </a:spcAft>
                <a:defRPr/>
              </a:pPr>
              <a:t>3/19/2013</a:t>
            </a:fld>
            <a:endParaRPr lang="en-US" dirty="0">
              <a:solidFill>
                <a:srgbClr val="DBF5F9">
                  <a:shade val="90000"/>
                </a:srgbClr>
              </a:solidFill>
              <a:latin typeface="Arial"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DBF5F9">
                  <a:shade val="90000"/>
                </a:srgbClr>
              </a:solidFill>
              <a:latin typeface="Arial"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141D3D1-0E21-4B2B-9C65-145B0E1EB438}" type="slidenum">
              <a:rPr lang="en-US" smtClean="0">
                <a:solidFill>
                  <a:srgbClr val="DBF5F9">
                    <a:shade val="90000"/>
                  </a:srgbClr>
                </a:solidFill>
                <a:latin typeface="Arial" charset="0"/>
                <a:cs typeface="Arial" charset="0"/>
              </a:rPr>
              <a:pPr fontAlgn="base">
                <a:spcBef>
                  <a:spcPct val="0"/>
                </a:spcBef>
                <a:spcAft>
                  <a:spcPct val="0"/>
                </a:spcAft>
                <a:defRPr/>
              </a:pPr>
              <a:t>‹#›</a:t>
            </a:fld>
            <a:endParaRPr lang="en-US" dirty="0">
              <a:solidFill>
                <a:srgbClr val="DBF5F9">
                  <a:shade val="90000"/>
                </a:srgbClr>
              </a:solidFill>
              <a:latin typeface="Arial" charset="0"/>
              <a:cs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grpSp>
    </p:spTree>
    <p:extLst>
      <p:ext uri="{BB962C8B-B14F-4D97-AF65-F5344CB8AC3E}">
        <p14:creationId xmlns="" xmlns:p14="http://schemas.microsoft.com/office/powerpoint/2010/main" val="3077678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emrobotics.cs.pdx.edu/node/364"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emrobotics.cs.pdx.edu/sites/default/files/Unit_Review_Circuits_Computers_Jeopardy.pp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moo.osd.wednet.edu/file.php/1/NXT/Introduc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file:///C:\Program%20Files\LEGO%20Software\LEGO%20MINDSTORMS%20Edu%20NXT\MINDSTORMSNXT.ex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447800"/>
          </a:xfrm>
        </p:spPr>
        <p:txBody>
          <a:bodyPr>
            <a:normAutofit fontScale="90000"/>
          </a:bodyPr>
          <a:lstStyle/>
          <a:p>
            <a:pPr algn="ctr">
              <a:defRPr/>
            </a:pPr>
            <a:r>
              <a:rPr lang="en-US" dirty="0" smtClean="0"/>
              <a:t>2.7 </a:t>
            </a:r>
            <a:r>
              <a:rPr lang="en-US" dirty="0"/>
              <a:t>The NXT Computer</a:t>
            </a:r>
            <a:r>
              <a:rPr lang="en-US" dirty="0" smtClean="0"/>
              <a:t/>
            </a:r>
            <a:br>
              <a:rPr lang="en-US" dirty="0" smtClean="0"/>
            </a:br>
            <a:r>
              <a:rPr lang="en-US" dirty="0" smtClean="0"/>
              <a:t>U2C7</a:t>
            </a:r>
            <a:endParaRPr lang="en-US" dirty="0"/>
          </a:p>
        </p:txBody>
      </p:sp>
    </p:spTree>
    <p:extLst>
      <p:ext uri="{BB962C8B-B14F-4D97-AF65-F5344CB8AC3E}">
        <p14:creationId xmlns="" xmlns:p14="http://schemas.microsoft.com/office/powerpoint/2010/main" val="263892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70" y="1225689"/>
            <a:ext cx="9144000" cy="5632311"/>
          </a:xfrm>
          <a:prstGeom prst="rect">
            <a:avLst/>
          </a:prstGeom>
        </p:spPr>
        <p:txBody>
          <a:bodyPr wrap="square">
            <a:spAutoFit/>
          </a:bodyPr>
          <a:lstStyle/>
          <a:p>
            <a:pPr lvl="0">
              <a:buFont typeface="Arial"/>
              <a:buChar char="•"/>
              <a:defRPr/>
            </a:pPr>
            <a:r>
              <a:rPr lang="en-US" sz="2400" dirty="0">
                <a:solidFill>
                  <a:srgbClr val="FFFF00"/>
                </a:solidFill>
                <a:effectLst>
                  <a:outerShdw blurRad="38100" dist="38100" dir="2700000" algn="tl">
                    <a:srgbClr val="000000">
                      <a:alpha val="43137"/>
                    </a:srgbClr>
                  </a:outerShdw>
                </a:effectLst>
              </a:rPr>
              <a:t>Select the available brick and press the “Connect” button</a:t>
            </a:r>
          </a:p>
          <a:p>
            <a:pPr marL="742950" lvl="1" indent="-285750">
              <a:buFont typeface="Arial"/>
              <a:buChar char="•"/>
              <a:defRPr/>
            </a:pPr>
            <a:r>
              <a:rPr lang="en-US" sz="2400" dirty="0">
                <a:solidFill>
                  <a:srgbClr val="FFFF00"/>
                </a:solidFill>
                <a:effectLst>
                  <a:outerShdw blurRad="38100" dist="38100" dir="2700000" algn="tl">
                    <a:srgbClr val="000000">
                      <a:alpha val="43137"/>
                    </a:srgbClr>
                  </a:outerShdw>
                </a:effectLst>
              </a:rPr>
              <a:t>The “NXT Data” panel at the right side of the Communication window should populate with data from your brick</a:t>
            </a:r>
          </a:p>
          <a:p>
            <a:pPr marL="1143000" lvl="2" indent="-228600">
              <a:buFont typeface="Arial"/>
              <a:buChar char="•"/>
              <a:defRPr/>
            </a:pPr>
            <a:r>
              <a:rPr lang="en-US" sz="2400" dirty="0">
                <a:solidFill>
                  <a:srgbClr val="FFFF00"/>
                </a:solidFill>
                <a:effectLst>
                  <a:outerShdw blurRad="38100" dist="38100" dir="2700000" algn="tl">
                    <a:srgbClr val="000000">
                      <a:alpha val="43137"/>
                    </a:srgbClr>
                  </a:outerShdw>
                </a:effectLst>
              </a:rPr>
              <a:t>Name: the name can be changed from this window</a:t>
            </a:r>
          </a:p>
          <a:p>
            <a:pPr marL="1143000" lvl="2" indent="-228600">
              <a:buFont typeface="Arial"/>
              <a:buChar char="•"/>
              <a:defRPr/>
            </a:pPr>
            <a:r>
              <a:rPr lang="en-US" sz="2400" dirty="0">
                <a:solidFill>
                  <a:srgbClr val="FFFF00"/>
                </a:solidFill>
                <a:effectLst>
                  <a:outerShdw blurRad="38100" dist="38100" dir="2700000" algn="tl">
                    <a:srgbClr val="000000">
                      <a:alpha val="43137"/>
                    </a:srgbClr>
                  </a:outerShdw>
                </a:effectLst>
              </a:rPr>
              <a:t>Battery: show the current voltage of the brick’s battery</a:t>
            </a:r>
          </a:p>
          <a:p>
            <a:pPr marL="1143000" lvl="2" indent="-228600">
              <a:buFont typeface="Arial"/>
              <a:buChar char="•"/>
              <a:defRPr/>
            </a:pPr>
            <a:r>
              <a:rPr lang="en-US" sz="2400" dirty="0">
                <a:solidFill>
                  <a:srgbClr val="FFFF00"/>
                </a:solidFill>
                <a:effectLst>
                  <a:outerShdw blurRad="38100" dist="38100" dir="2700000" algn="tl">
                    <a:srgbClr val="000000">
                      <a:alpha val="43137"/>
                    </a:srgbClr>
                  </a:outerShdw>
                </a:effectLst>
              </a:rPr>
              <a:t>Connection: shows the brick is connected through the USB cable</a:t>
            </a:r>
          </a:p>
          <a:p>
            <a:pPr marL="1143000" lvl="2" indent="-228600">
              <a:buFont typeface="Arial"/>
              <a:buChar char="•"/>
              <a:defRPr/>
            </a:pPr>
            <a:r>
              <a:rPr lang="en-US" sz="2400" dirty="0">
                <a:solidFill>
                  <a:srgbClr val="FFFF00"/>
                </a:solidFill>
                <a:effectLst>
                  <a:outerShdw blurRad="38100" dist="38100" dir="2700000" algn="tl">
                    <a:srgbClr val="000000">
                      <a:alpha val="43137"/>
                    </a:srgbClr>
                  </a:outerShdw>
                </a:effectLst>
              </a:rPr>
              <a:t>Free </a:t>
            </a:r>
            <a:r>
              <a:rPr lang="en-US" sz="2400" b="1" u="sng" dirty="0">
                <a:solidFill>
                  <a:srgbClr val="FFFF00"/>
                </a:solidFill>
                <a:effectLst>
                  <a:outerShdw blurRad="38100" dist="38100" dir="2700000" algn="tl">
                    <a:srgbClr val="000000">
                      <a:alpha val="43137"/>
                    </a:srgbClr>
                  </a:outerShdw>
                </a:effectLst>
              </a:rPr>
              <a:t>Storage</a:t>
            </a:r>
            <a:r>
              <a:rPr lang="en-US" sz="2400" dirty="0">
                <a:solidFill>
                  <a:srgbClr val="FFFF00"/>
                </a:solidFill>
                <a:effectLst>
                  <a:outerShdw blurRad="38100" dist="38100" dir="2700000" algn="tl">
                    <a:srgbClr val="000000">
                      <a:alpha val="43137"/>
                    </a:srgbClr>
                  </a:outerShdw>
                </a:effectLst>
              </a:rPr>
              <a:t>: shows the amount of free space on the </a:t>
            </a:r>
            <a:r>
              <a:rPr lang="en-US" sz="2400" b="1" u="sng" dirty="0">
                <a:solidFill>
                  <a:srgbClr val="FFFF00"/>
                </a:solidFill>
                <a:effectLst>
                  <a:outerShdw blurRad="38100" dist="38100" dir="2700000" algn="tl">
                    <a:srgbClr val="000000">
                      <a:alpha val="43137"/>
                    </a:srgbClr>
                  </a:outerShdw>
                </a:effectLst>
              </a:rPr>
              <a:t>NXT Flash Memory Chip</a:t>
            </a:r>
            <a:endParaRPr lang="en-US" sz="2400" dirty="0">
              <a:solidFill>
                <a:srgbClr val="FFFF00"/>
              </a:solidFill>
              <a:effectLst>
                <a:outerShdw blurRad="38100" dist="38100" dir="2700000" algn="tl">
                  <a:srgbClr val="000000">
                    <a:alpha val="43137"/>
                  </a:srgbClr>
                </a:outerShdw>
              </a:effectLst>
            </a:endParaRPr>
          </a:p>
          <a:p>
            <a:pPr marL="1600200" lvl="3" indent="-228600">
              <a:buFont typeface="Arial"/>
              <a:buChar char="•"/>
              <a:defRPr/>
            </a:pPr>
            <a:r>
              <a:rPr lang="en-US" sz="2400" dirty="0">
                <a:solidFill>
                  <a:srgbClr val="FFFF00"/>
                </a:solidFill>
                <a:effectLst>
                  <a:outerShdw blurRad="38100" dist="38100" dir="2700000" algn="tl">
                    <a:srgbClr val="000000">
                      <a:alpha val="43137"/>
                    </a:srgbClr>
                  </a:outerShdw>
                </a:effectLst>
              </a:rPr>
              <a:t>Note: NXT memory is measured in KB (</a:t>
            </a:r>
            <a:r>
              <a:rPr lang="en-US" sz="2400" dirty="0" err="1">
                <a:solidFill>
                  <a:srgbClr val="FFFF00"/>
                </a:solidFill>
                <a:effectLst>
                  <a:outerShdw blurRad="38100" dist="38100" dir="2700000" algn="tl">
                    <a:srgbClr val="000000">
                      <a:alpha val="43137"/>
                    </a:srgbClr>
                  </a:outerShdw>
                </a:effectLst>
              </a:rPr>
              <a:t>KiloBytes</a:t>
            </a:r>
            <a:r>
              <a:rPr lang="en-US" sz="2400" dirty="0" smtClean="0">
                <a:solidFill>
                  <a:srgbClr val="FFFF00"/>
                </a:solidFill>
                <a:effectLst>
                  <a:outerShdw blurRad="38100" dist="38100" dir="2700000" algn="tl">
                    <a:srgbClr val="000000">
                      <a:alpha val="43137"/>
                    </a:srgbClr>
                  </a:outerShdw>
                </a:effectLst>
              </a:rPr>
              <a:t>), </a:t>
            </a:r>
          </a:p>
          <a:p>
            <a:pPr marL="1600200" lvl="3" indent="-228600">
              <a:buFont typeface="Arial"/>
              <a:buChar char="•"/>
              <a:defRPr/>
            </a:pPr>
            <a:r>
              <a:rPr lang="en-US" sz="2400" dirty="0" smtClean="0">
                <a:solidFill>
                  <a:srgbClr val="FFFF00"/>
                </a:solidFill>
                <a:effectLst>
                  <a:outerShdw blurRad="38100" dist="38100" dir="2700000" algn="tl">
                    <a:srgbClr val="000000">
                      <a:alpha val="43137"/>
                    </a:srgbClr>
                  </a:outerShdw>
                </a:effectLst>
              </a:rPr>
              <a:t>Kilo means (1,000 or 0.001 </a:t>
            </a:r>
            <a:r>
              <a:rPr lang="en-US" sz="2400" dirty="0" err="1" smtClean="0">
                <a:solidFill>
                  <a:srgbClr val="FFFF00"/>
                </a:solidFill>
                <a:effectLst>
                  <a:outerShdw blurRad="38100" dist="38100" dir="2700000" algn="tl">
                    <a:srgbClr val="000000">
                      <a:alpha val="43137"/>
                    </a:srgbClr>
                  </a:outerShdw>
                </a:effectLst>
              </a:rPr>
              <a:t>MegaBytes</a:t>
            </a:r>
            <a:r>
              <a:rPr lang="en-US" sz="2400" dirty="0" smtClean="0">
                <a:solidFill>
                  <a:srgbClr val="FFFF00"/>
                </a:solidFill>
                <a:effectLst>
                  <a:outerShdw blurRad="38100" dist="38100" dir="2700000" algn="tl">
                    <a:srgbClr val="000000">
                      <a:alpha val="43137"/>
                    </a:srgbClr>
                  </a:outerShdw>
                </a:effectLst>
              </a:rPr>
              <a:t>)</a:t>
            </a:r>
          </a:p>
          <a:p>
            <a:pPr marL="1600200" lvl="3" indent="-228600">
              <a:buFont typeface="Arial"/>
              <a:buChar char="•"/>
              <a:defRPr/>
            </a:pPr>
            <a:r>
              <a:rPr lang="en-US" sz="2400" dirty="0" smtClean="0">
                <a:solidFill>
                  <a:srgbClr val="FFFF00"/>
                </a:solidFill>
                <a:effectLst>
                  <a:outerShdw blurRad="38100" dist="38100" dir="2700000" algn="tl">
                    <a:srgbClr val="000000">
                      <a:alpha val="43137"/>
                    </a:srgbClr>
                  </a:outerShdw>
                </a:effectLst>
              </a:rPr>
              <a:t>NXT </a:t>
            </a:r>
            <a:r>
              <a:rPr lang="en-US" sz="2400" dirty="0">
                <a:solidFill>
                  <a:srgbClr val="FFFF00"/>
                </a:solidFill>
                <a:effectLst>
                  <a:outerShdw blurRad="38100" dist="38100" dir="2700000" algn="tl">
                    <a:srgbClr val="000000">
                      <a:alpha val="43137"/>
                    </a:srgbClr>
                  </a:outerShdw>
                </a:effectLst>
              </a:rPr>
              <a:t>memory is very small, so learning to write efficient programs is very important</a:t>
            </a:r>
          </a:p>
          <a:p>
            <a:pPr marL="1143000" lvl="2" indent="-228600">
              <a:buFont typeface="Arial"/>
              <a:buChar char="•"/>
              <a:defRPr/>
            </a:pPr>
            <a:r>
              <a:rPr lang="en-US" sz="2400" dirty="0">
                <a:solidFill>
                  <a:srgbClr val="FFFF00"/>
                </a:solidFill>
                <a:effectLst>
                  <a:outerShdw blurRad="38100" dist="38100" dir="2700000" algn="tl">
                    <a:srgbClr val="000000">
                      <a:alpha val="43137"/>
                    </a:srgbClr>
                  </a:outerShdw>
                </a:effectLst>
              </a:rPr>
              <a:t>Firmware Version: </a:t>
            </a:r>
            <a:r>
              <a:rPr lang="en-US" sz="2400" dirty="0" smtClean="0">
                <a:solidFill>
                  <a:srgbClr val="FFFF00"/>
                </a:solidFill>
                <a:effectLst>
                  <a:outerShdw blurRad="38100" dist="38100" dir="2700000" algn="tl">
                    <a:srgbClr val="000000">
                      <a:alpha val="43137"/>
                    </a:srgbClr>
                  </a:outerShdw>
                </a:effectLst>
              </a:rPr>
              <a:t>shows </a:t>
            </a:r>
            <a:r>
              <a:rPr lang="en-US" sz="2400" dirty="0">
                <a:solidFill>
                  <a:srgbClr val="FFFF00"/>
                </a:solidFill>
                <a:effectLst>
                  <a:outerShdw blurRad="38100" dist="38100" dir="2700000" algn="tl">
                    <a:srgbClr val="000000">
                      <a:alpha val="43137"/>
                    </a:srgbClr>
                  </a:outerShdw>
                </a:effectLst>
              </a:rPr>
              <a:t>version number of firmware stored in brick</a:t>
            </a:r>
          </a:p>
        </p:txBody>
      </p:sp>
    </p:spTree>
    <p:extLst>
      <p:ext uri="{BB962C8B-B14F-4D97-AF65-F5344CB8AC3E}">
        <p14:creationId xmlns="" xmlns:p14="http://schemas.microsoft.com/office/powerpoint/2010/main" val="329160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wipe(down)">
                                      <p:cBhvr>
                                        <p:cTn id="40" dur="500"/>
                                        <p:tgtEl>
                                          <p:spTgt spid="2">
                                            <p:txEl>
                                              <p:pRg st="7" end="7"/>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down)">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wipe(down)">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838200" y="1202942"/>
            <a:ext cx="10009496" cy="5509200"/>
          </a:xfrm>
          <a:prstGeom prst="rect">
            <a:avLst/>
          </a:prstGeom>
        </p:spPr>
        <p:txBody>
          <a:bodyPr wrap="square">
            <a:spAutoFit/>
          </a:bodyPr>
          <a:lstStyle/>
          <a:p>
            <a:pPr marL="1143000" lvl="2" indent="-228600">
              <a:buFont typeface="Arial"/>
              <a:buChar char="•"/>
              <a:defRPr/>
            </a:pPr>
            <a:r>
              <a:rPr lang="en-US" sz="2200" dirty="0">
                <a:solidFill>
                  <a:srgbClr val="FFFF00"/>
                </a:solidFill>
                <a:effectLst>
                  <a:outerShdw blurRad="38100" dist="38100" dir="2700000" algn="tl">
                    <a:srgbClr val="000000">
                      <a:alpha val="43137"/>
                    </a:srgbClr>
                  </a:outerShdw>
                </a:effectLst>
              </a:rPr>
              <a:t>Select “Memory” tab (next to “Communication” tab in window)</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This view shows the contents of the </a:t>
            </a:r>
            <a:r>
              <a:rPr lang="en-US" sz="2200" b="1" u="sng" dirty="0">
                <a:solidFill>
                  <a:srgbClr val="FFFF00"/>
                </a:solidFill>
                <a:effectLst>
                  <a:outerShdw blurRad="38100" dist="38100" dir="2700000" algn="tl">
                    <a:srgbClr val="000000">
                      <a:alpha val="43137"/>
                    </a:srgbClr>
                  </a:outerShdw>
                </a:effectLst>
              </a:rPr>
              <a:t>NXT Flash Memory Chip</a:t>
            </a:r>
            <a:endParaRPr lang="en-US" sz="2200" dirty="0">
              <a:solidFill>
                <a:srgbClr val="FFFF00"/>
              </a:solidFill>
              <a:effectLst>
                <a:outerShdw blurRad="38100" dist="38100" dir="2700000" algn="tl">
                  <a:srgbClr val="000000">
                    <a:alpha val="43137"/>
                  </a:srgbClr>
                </a:outerShdw>
              </a:effectLst>
            </a:endParaRP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The bar graph on the right graphically shows how much memory is used</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By clicking on the underlined category headings (next to the various colored bar graph segments) the details of this category of files is displayed in window</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By selecting the “Show System Files” check box, some of the firmware files installed by the manufacturer are also displayed.</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Categories may include: </a:t>
            </a:r>
            <a:r>
              <a:rPr lang="en-US" sz="2200" u="sng" dirty="0">
                <a:solidFill>
                  <a:srgbClr val="FFFF00"/>
                </a:solidFill>
                <a:effectLst>
                  <a:outerShdw blurRad="38100" dist="38100" dir="2700000" algn="tl">
                    <a:srgbClr val="000000">
                      <a:alpha val="43137"/>
                    </a:srgbClr>
                  </a:outerShdw>
                </a:effectLst>
              </a:rPr>
              <a:t>Unused</a:t>
            </a:r>
            <a:r>
              <a:rPr lang="en-US" sz="2200" dirty="0">
                <a:solidFill>
                  <a:srgbClr val="FFFF00"/>
                </a:solidFill>
                <a:effectLst>
                  <a:outerShdw blurRad="38100" dist="38100" dir="2700000" algn="tl">
                    <a:srgbClr val="000000">
                      <a:alpha val="43137"/>
                    </a:srgbClr>
                  </a:outerShdw>
                </a:effectLst>
              </a:rPr>
              <a:t>, </a:t>
            </a:r>
            <a:r>
              <a:rPr lang="en-US" sz="2200" u="sng" dirty="0">
                <a:solidFill>
                  <a:srgbClr val="FFFF00"/>
                </a:solidFill>
                <a:effectLst>
                  <a:outerShdw blurRad="38100" dist="38100" dir="2700000" algn="tl">
                    <a:srgbClr val="000000">
                      <a:alpha val="43137"/>
                    </a:srgbClr>
                  </a:outerShdw>
                </a:effectLst>
              </a:rPr>
              <a:t>Other</a:t>
            </a:r>
            <a:r>
              <a:rPr lang="en-US" sz="2200" dirty="0">
                <a:solidFill>
                  <a:srgbClr val="FFFF00"/>
                </a:solidFill>
                <a:effectLst>
                  <a:outerShdw blurRad="38100" dist="38100" dir="2700000" algn="tl">
                    <a:srgbClr val="000000">
                      <a:alpha val="43137"/>
                    </a:srgbClr>
                  </a:outerShdw>
                </a:effectLst>
              </a:rPr>
              <a:t>, </a:t>
            </a:r>
            <a:r>
              <a:rPr lang="en-US" sz="2200" u="sng" dirty="0">
                <a:solidFill>
                  <a:srgbClr val="FFFF00"/>
                </a:solidFill>
                <a:effectLst>
                  <a:outerShdw blurRad="38100" dist="38100" dir="2700000" algn="tl">
                    <a:srgbClr val="000000">
                      <a:alpha val="43137"/>
                    </a:srgbClr>
                  </a:outerShdw>
                </a:effectLst>
              </a:rPr>
              <a:t>Graphic</a:t>
            </a:r>
            <a:r>
              <a:rPr lang="en-US" sz="2200" dirty="0">
                <a:solidFill>
                  <a:srgbClr val="FFFF00"/>
                </a:solidFill>
                <a:effectLst>
                  <a:outerShdw blurRad="38100" dist="38100" dir="2700000" algn="tl">
                    <a:srgbClr val="000000">
                      <a:alpha val="43137"/>
                    </a:srgbClr>
                  </a:outerShdw>
                </a:effectLst>
              </a:rPr>
              <a:t>, </a:t>
            </a:r>
            <a:r>
              <a:rPr lang="en-US" sz="2200" u="sng" dirty="0">
                <a:solidFill>
                  <a:srgbClr val="FFFF00"/>
                </a:solidFill>
                <a:effectLst>
                  <a:outerShdw blurRad="38100" dist="38100" dir="2700000" algn="tl">
                    <a:srgbClr val="000000">
                      <a:alpha val="43137"/>
                    </a:srgbClr>
                  </a:outerShdw>
                </a:effectLst>
              </a:rPr>
              <a:t>Sound</a:t>
            </a:r>
            <a:r>
              <a:rPr lang="en-US" sz="2200" dirty="0">
                <a:solidFill>
                  <a:srgbClr val="FFFF00"/>
                </a:solidFill>
                <a:effectLst>
                  <a:outerShdw blurRad="38100" dist="38100" dir="2700000" algn="tl">
                    <a:srgbClr val="000000">
                      <a:alpha val="43137"/>
                    </a:srgbClr>
                  </a:outerShdw>
                </a:effectLst>
              </a:rPr>
              <a:t>, </a:t>
            </a:r>
            <a:r>
              <a:rPr lang="en-US" sz="2200" u="sng" dirty="0">
                <a:solidFill>
                  <a:srgbClr val="FFFF00"/>
                </a:solidFill>
                <a:effectLst>
                  <a:outerShdw blurRad="38100" dist="38100" dir="2700000" algn="tl">
                    <a:srgbClr val="000000">
                      <a:alpha val="43137"/>
                    </a:srgbClr>
                  </a:outerShdw>
                </a:effectLst>
              </a:rPr>
              <a:t>Programs</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Select the “Show System Files” check box, and select the </a:t>
            </a:r>
            <a:r>
              <a:rPr lang="en-US" sz="2200" u="sng" dirty="0">
                <a:solidFill>
                  <a:srgbClr val="FFFF00"/>
                </a:solidFill>
                <a:effectLst>
                  <a:outerShdw blurRad="38100" dist="38100" dir="2700000" algn="tl">
                    <a:srgbClr val="000000">
                      <a:alpha val="43137"/>
                    </a:srgbClr>
                  </a:outerShdw>
                </a:effectLst>
              </a:rPr>
              <a:t>Other</a:t>
            </a:r>
            <a:r>
              <a:rPr lang="en-US" sz="2200" dirty="0">
                <a:solidFill>
                  <a:srgbClr val="FFFF00"/>
                </a:solidFill>
                <a:effectLst>
                  <a:outerShdw blurRad="38100" dist="38100" dir="2700000" algn="tl">
                    <a:srgbClr val="000000">
                      <a:alpha val="43137"/>
                    </a:srgbClr>
                  </a:outerShdw>
                </a:effectLst>
              </a:rPr>
              <a:t> category</a:t>
            </a:r>
          </a:p>
          <a:p>
            <a:pPr marL="1600200" lvl="3" indent="-228600">
              <a:buFont typeface="Arial"/>
              <a:buChar char="•"/>
              <a:defRPr/>
            </a:pPr>
            <a:r>
              <a:rPr lang="en-US" sz="2200" dirty="0">
                <a:solidFill>
                  <a:srgbClr val="FFFF00"/>
                </a:solidFill>
                <a:effectLst>
                  <a:outerShdw blurRad="38100" dist="38100" dir="2700000" algn="tl">
                    <a:srgbClr val="000000">
                      <a:alpha val="43137"/>
                    </a:srgbClr>
                  </a:outerShdw>
                </a:effectLst>
              </a:rPr>
              <a:t>These are files </a:t>
            </a:r>
            <a:r>
              <a:rPr lang="en-US" sz="2200" dirty="0" smtClean="0">
                <a:solidFill>
                  <a:srgbClr val="FFFF00"/>
                </a:solidFill>
                <a:effectLst>
                  <a:outerShdw blurRad="38100" dist="38100" dir="2700000" algn="tl">
                    <a:srgbClr val="000000">
                      <a:alpha val="43137"/>
                    </a:srgbClr>
                  </a:outerShdw>
                </a:effectLst>
              </a:rPr>
              <a:t>pre-installed </a:t>
            </a:r>
            <a:r>
              <a:rPr lang="en-US" sz="2200" dirty="0">
                <a:solidFill>
                  <a:srgbClr val="FFFF00"/>
                </a:solidFill>
                <a:effectLst>
                  <a:outerShdw blurRad="38100" dist="38100" dir="2700000" algn="tl">
                    <a:srgbClr val="000000">
                      <a:alpha val="43137"/>
                    </a:srgbClr>
                  </a:outerShdw>
                </a:effectLst>
              </a:rPr>
              <a:t>by the manufacturer</a:t>
            </a:r>
          </a:p>
          <a:p>
            <a:pPr marL="2057400" lvl="4" indent="-228600">
              <a:buFont typeface="Arial"/>
              <a:buChar char="•"/>
              <a:defRPr/>
            </a:pPr>
            <a:r>
              <a:rPr lang="en-US" sz="2200" dirty="0">
                <a:solidFill>
                  <a:srgbClr val="FFFF00"/>
                </a:solidFill>
                <a:effectLst>
                  <a:outerShdw blurRad="38100" dist="38100" dir="2700000" algn="tl">
                    <a:srgbClr val="000000">
                      <a:alpha val="43137"/>
                    </a:srgbClr>
                  </a:outerShdw>
                </a:effectLst>
              </a:rPr>
              <a:t>The files named “Try-….” are the built in program we will be running in the next session of this unit</a:t>
            </a:r>
          </a:p>
          <a:p>
            <a:pPr marL="2057400" lvl="4" indent="-228600">
              <a:buFont typeface="Arial"/>
              <a:buChar char="•"/>
              <a:defRPr/>
            </a:pPr>
            <a:r>
              <a:rPr lang="en-US" sz="2200" dirty="0">
                <a:solidFill>
                  <a:srgbClr val="FFFF00"/>
                </a:solidFill>
                <a:effectLst>
                  <a:outerShdw blurRad="38100" dist="38100" dir="2700000" algn="tl">
                    <a:srgbClr val="000000">
                      <a:alpha val="43137"/>
                    </a:srgbClr>
                  </a:outerShdw>
                </a:effectLst>
              </a:rPr>
              <a:t>Select the “Close” button at the lower right of this window</a:t>
            </a:r>
          </a:p>
        </p:txBody>
      </p:sp>
    </p:spTree>
    <p:extLst>
      <p:ext uri="{BB962C8B-B14F-4D97-AF65-F5344CB8AC3E}">
        <p14:creationId xmlns="" xmlns:p14="http://schemas.microsoft.com/office/powerpoint/2010/main" val="31614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147899" y="1191233"/>
            <a:ext cx="8996101" cy="5509200"/>
          </a:xfrm>
          <a:prstGeom prst="rect">
            <a:avLst/>
          </a:prstGeom>
        </p:spPr>
        <p:txBody>
          <a:bodyPr wrap="square">
            <a:spAutoFit/>
          </a:bodyPr>
          <a:lstStyle/>
          <a:p>
            <a:pPr lvl="0">
              <a:defRPr/>
            </a:pPr>
            <a:r>
              <a:rPr lang="en-US" sz="2400" i="1" u="sng" dirty="0">
                <a:solidFill>
                  <a:srgbClr val="FFFF00"/>
                </a:solidFill>
                <a:effectLst>
                  <a:outerShdw blurRad="38100" dist="38100" dir="2700000" algn="tl">
                    <a:srgbClr val="000000">
                      <a:alpha val="43137"/>
                    </a:srgbClr>
                  </a:outerShdw>
                </a:effectLst>
              </a:rPr>
              <a:t>Procedure 2</a:t>
            </a:r>
            <a:r>
              <a:rPr lang="en-US" sz="2400" dirty="0">
                <a:solidFill>
                  <a:srgbClr val="FFFF00"/>
                </a:solidFill>
                <a:effectLst>
                  <a:outerShdw blurRad="38100" dist="38100" dir="2700000" algn="tl">
                    <a:srgbClr val="000000">
                      <a:alpha val="43137"/>
                    </a:srgbClr>
                  </a:outerShdw>
                </a:effectLst>
              </a:rPr>
              <a:t> (Download a sample user program into the NXT Flash Memory Storage)</a:t>
            </a:r>
          </a:p>
          <a:p>
            <a:pPr marL="287338" lvl="0" indent="-287338">
              <a:buFont typeface="Arial"/>
              <a:buChar char="•"/>
              <a:defRPr/>
            </a:pPr>
            <a:r>
              <a:rPr lang="en-US" sz="2400" dirty="0" smtClean="0">
                <a:solidFill>
                  <a:srgbClr val="FFFF00"/>
                </a:solidFill>
                <a:effectLst>
                  <a:outerShdw blurRad="38100" dist="38100" dir="2700000" algn="tl">
                    <a:srgbClr val="000000">
                      <a:alpha val="43137"/>
                    </a:srgbClr>
                  </a:outerShdw>
                </a:effectLst>
              </a:rPr>
              <a:t>Use </a:t>
            </a:r>
            <a:r>
              <a:rPr lang="en-US" sz="2400" dirty="0">
                <a:solidFill>
                  <a:srgbClr val="FFFF00"/>
                </a:solidFill>
                <a:effectLst>
                  <a:outerShdw blurRad="38100" dist="38100" dir="2700000" algn="tl">
                    <a:srgbClr val="000000">
                      <a:alpha val="43137"/>
                    </a:srgbClr>
                  </a:outerShdw>
                </a:effectLst>
              </a:rPr>
              <a:t>“File”, “Open….” to open the sample program file in NXT-G </a:t>
            </a:r>
            <a:r>
              <a:rPr lang="en-US" sz="2400"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hlinkClick r:id="rId3" action="ppaction://hlinkfile"/>
              </a:rPr>
              <a:t>NXTComputerDemo.rbt </a:t>
            </a:r>
            <a:r>
              <a:rPr lang="en-US" sz="2400" dirty="0" smtClean="0">
                <a:solidFill>
                  <a:srgbClr val="FFFF00"/>
                </a:solidFill>
                <a:effectLst>
                  <a:outerShdw blurRad="38100" dist="38100" dir="2700000" algn="tl">
                    <a:srgbClr val="000000">
                      <a:alpha val="43137"/>
                    </a:srgbClr>
                  </a:outerShdw>
                </a:effectLst>
              </a:rPr>
              <a:t>)</a:t>
            </a:r>
          </a:p>
          <a:p>
            <a:pPr marL="287338" lvl="0" indent="-287338">
              <a:buFont typeface="Arial"/>
              <a:buChar char="•"/>
              <a:defRPr/>
            </a:pPr>
            <a:r>
              <a:rPr lang="en-US" sz="1600" dirty="0" smtClean="0">
                <a:solidFill>
                  <a:srgbClr val="FFFF00"/>
                </a:solidFill>
                <a:effectLst>
                  <a:outerShdw blurRad="38100" dist="38100" dir="2700000" algn="tl">
                    <a:srgbClr val="000000">
                      <a:alpha val="43137"/>
                    </a:srgbClr>
                  </a:outerShdw>
                </a:effectLst>
              </a:rPr>
              <a:t>I:\My Documents\Chief\IG's\Stem Robotics 101\Course - STEM Robotics 101\Unit 2 - Circuits and Computers\Lesson 2.7 - The NXT Computer</a:t>
            </a:r>
            <a:endParaRPr lang="en-US" sz="1600" dirty="0">
              <a:solidFill>
                <a:srgbClr val="FFFF00"/>
              </a:solidFill>
              <a:effectLst>
                <a:outerShdw blurRad="38100" dist="38100" dir="2700000" algn="tl">
                  <a:srgbClr val="000000">
                    <a:alpha val="43137"/>
                  </a:srgbClr>
                </a:outerShdw>
              </a:effectLst>
            </a:endParaRPr>
          </a:p>
          <a:p>
            <a:pPr marL="287338" lvl="0" indent="-287338">
              <a:buFont typeface="Arial"/>
              <a:buChar char="•"/>
              <a:defRPr/>
            </a:pPr>
            <a:r>
              <a:rPr lang="en-US" sz="2400" dirty="0" smtClean="0">
                <a:solidFill>
                  <a:srgbClr val="FFFF00"/>
                </a:solidFill>
                <a:effectLst>
                  <a:outerShdw blurRad="38100" dist="38100" dir="2700000" algn="tl">
                    <a:srgbClr val="000000">
                      <a:alpha val="43137"/>
                    </a:srgbClr>
                  </a:outerShdw>
                </a:effectLst>
              </a:rPr>
              <a:t>(This </a:t>
            </a:r>
            <a:r>
              <a:rPr lang="en-US" sz="2400" dirty="0">
                <a:solidFill>
                  <a:srgbClr val="FFFF00"/>
                </a:solidFill>
                <a:effectLst>
                  <a:outerShdw blurRad="38100" dist="38100" dir="2700000" algn="tl">
                    <a:srgbClr val="000000">
                      <a:alpha val="43137"/>
                    </a:srgbClr>
                  </a:outerShdw>
                </a:effectLst>
              </a:rPr>
              <a:t>is what </a:t>
            </a:r>
            <a:r>
              <a:rPr lang="en-US" sz="2400" dirty="0" smtClean="0">
                <a:solidFill>
                  <a:srgbClr val="FFFF00"/>
                </a:solidFill>
                <a:effectLst>
                  <a:outerShdw blurRad="38100" dist="38100" dir="2700000" algn="tl">
                    <a:srgbClr val="000000">
                      <a:alpha val="43137"/>
                    </a:srgbClr>
                  </a:outerShdw>
                </a:effectLst>
              </a:rPr>
              <a:t>programs </a:t>
            </a:r>
            <a:r>
              <a:rPr lang="en-US" sz="2400" dirty="0">
                <a:solidFill>
                  <a:srgbClr val="FFFF00"/>
                </a:solidFill>
                <a:effectLst>
                  <a:outerShdw blurRad="38100" dist="38100" dir="2700000" algn="tl">
                    <a:srgbClr val="000000">
                      <a:alpha val="43137"/>
                    </a:srgbClr>
                  </a:outerShdw>
                </a:effectLst>
              </a:rPr>
              <a:t>will look like in </a:t>
            </a:r>
            <a:r>
              <a:rPr lang="en-US" sz="2400" dirty="0" smtClean="0">
                <a:solidFill>
                  <a:srgbClr val="FFFF00"/>
                </a:solidFill>
                <a:effectLst>
                  <a:outerShdw blurRad="38100" dist="38100" dir="2700000" algn="tl">
                    <a:srgbClr val="000000">
                      <a:alpha val="43137"/>
                    </a:srgbClr>
                  </a:outerShdw>
                </a:effectLst>
              </a:rPr>
              <a:t>NXT-G)</a:t>
            </a:r>
            <a:endParaRPr lang="en-US" sz="2400" dirty="0">
              <a:solidFill>
                <a:srgbClr val="FFFF00"/>
              </a:solidFill>
              <a:effectLst>
                <a:outerShdw blurRad="38100" dist="38100" dir="2700000" algn="tl">
                  <a:srgbClr val="000000">
                    <a:alpha val="43137"/>
                  </a:srgbClr>
                </a:outerShdw>
              </a:effectLst>
            </a:endParaRPr>
          </a:p>
          <a:p>
            <a:pPr marL="287338" lvl="0" indent="-287338">
              <a:buFont typeface="Arial"/>
              <a:buChar char="•"/>
              <a:defRPr/>
            </a:pPr>
            <a:r>
              <a:rPr lang="en-US" sz="2400" dirty="0" smtClean="0">
                <a:solidFill>
                  <a:srgbClr val="FFFF00"/>
                </a:solidFill>
                <a:effectLst>
                  <a:outerShdw blurRad="38100" dist="38100" dir="2700000" algn="tl">
                    <a:srgbClr val="000000">
                      <a:alpha val="43137"/>
                    </a:srgbClr>
                  </a:outerShdw>
                </a:effectLst>
              </a:rPr>
              <a:t>What does this </a:t>
            </a:r>
            <a:r>
              <a:rPr lang="en-US" sz="2400" dirty="0">
                <a:solidFill>
                  <a:srgbClr val="FFFF00"/>
                </a:solidFill>
                <a:effectLst>
                  <a:outerShdw blurRad="38100" dist="38100" dir="2700000" algn="tl">
                    <a:srgbClr val="000000">
                      <a:alpha val="43137"/>
                    </a:srgbClr>
                  </a:outerShdw>
                </a:effectLst>
              </a:rPr>
              <a:t>program </a:t>
            </a:r>
            <a:r>
              <a:rPr lang="en-US" sz="2400" dirty="0" smtClean="0">
                <a:solidFill>
                  <a:srgbClr val="FFFF00"/>
                </a:solidFill>
                <a:effectLst>
                  <a:outerShdw blurRad="38100" dist="38100" dir="2700000" algn="tl">
                    <a:srgbClr val="000000">
                      <a:alpha val="43137"/>
                    </a:srgbClr>
                  </a:outerShdw>
                </a:effectLst>
              </a:rPr>
              <a:t>do, </a:t>
            </a:r>
            <a:r>
              <a:rPr lang="en-US" sz="2400" dirty="0">
                <a:solidFill>
                  <a:srgbClr val="FFFF00"/>
                </a:solidFill>
                <a:effectLst>
                  <a:outerShdw blurRad="38100" dist="38100" dir="2700000" algn="tl">
                    <a:srgbClr val="000000">
                      <a:alpha val="43137"/>
                    </a:srgbClr>
                  </a:outerShdw>
                </a:effectLst>
              </a:rPr>
              <a:t>based on the icon blocks</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Turn on motor</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Wait for Touch Sensor to be pressed</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Stop motor</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Wait for 1 second</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Make a Sound</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Display something</a:t>
            </a:r>
          </a:p>
          <a:p>
            <a:pPr marL="914400" lvl="1" indent="-457200">
              <a:buFont typeface="+mj-lt"/>
              <a:buAutoNum type="arabicPeriod"/>
              <a:defRPr/>
            </a:pPr>
            <a:r>
              <a:rPr lang="en-US" sz="2400" dirty="0">
                <a:solidFill>
                  <a:srgbClr val="FFFF00"/>
                </a:solidFill>
                <a:effectLst>
                  <a:outerShdw blurRad="38100" dist="38100" dir="2700000" algn="tl">
                    <a:srgbClr val="000000">
                      <a:alpha val="43137"/>
                    </a:srgbClr>
                  </a:outerShdw>
                </a:effectLst>
              </a:rPr>
              <a:t>Wait 10 seconds</a:t>
            </a:r>
          </a:p>
        </p:txBody>
      </p:sp>
    </p:spTree>
    <p:extLst>
      <p:ext uri="{BB962C8B-B14F-4D97-AF65-F5344CB8AC3E}">
        <p14:creationId xmlns="" xmlns:p14="http://schemas.microsoft.com/office/powerpoint/2010/main" val="165938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147899" y="1090653"/>
            <a:ext cx="8996101" cy="5755422"/>
          </a:xfrm>
          <a:prstGeom prst="rect">
            <a:avLst/>
          </a:prstGeom>
        </p:spPr>
        <p:txBody>
          <a:bodyPr wrap="square">
            <a:spAutoFit/>
          </a:bodyPr>
          <a:lstStyle/>
          <a:p>
            <a:pPr marL="223838" lvl="0" indent="-223838">
              <a:buFont typeface="Arial"/>
              <a:buChar char="•"/>
              <a:defRPr/>
            </a:pPr>
            <a:r>
              <a:rPr lang="en-US" sz="2300" dirty="0">
                <a:solidFill>
                  <a:srgbClr val="FFFF00"/>
                </a:solidFill>
                <a:effectLst>
                  <a:outerShdw blurRad="38100" dist="38100" dir="2700000" algn="tl">
                    <a:srgbClr val="000000">
                      <a:alpha val="43137"/>
                    </a:srgbClr>
                  </a:outerShdw>
                </a:effectLst>
              </a:rPr>
              <a:t>In the lower right of the programming field, on the five button square-within-a-square pattern:</a:t>
            </a:r>
          </a:p>
          <a:p>
            <a:pPr marL="742950" lvl="1" indent="-285750">
              <a:buFont typeface="Arial"/>
              <a:buChar char="•"/>
              <a:defRPr/>
            </a:pPr>
            <a:r>
              <a:rPr lang="en-US" sz="2300" dirty="0">
                <a:solidFill>
                  <a:srgbClr val="FFFF00"/>
                </a:solidFill>
                <a:effectLst>
                  <a:outerShdw blurRad="38100" dist="38100" dir="2700000" algn="tl">
                    <a:srgbClr val="000000">
                      <a:alpha val="43137"/>
                    </a:srgbClr>
                  </a:outerShdw>
                </a:effectLst>
              </a:rPr>
              <a:t>Select the lower left button (with the embossed downward arrow)</a:t>
            </a:r>
          </a:p>
          <a:p>
            <a:pPr marL="742950" lvl="1" indent="-285750">
              <a:buFont typeface="Arial"/>
              <a:buChar char="•"/>
              <a:defRPr/>
            </a:pPr>
            <a:r>
              <a:rPr lang="en-US" sz="2300" dirty="0">
                <a:solidFill>
                  <a:srgbClr val="FFFF00"/>
                </a:solidFill>
                <a:effectLst>
                  <a:outerShdw blurRad="38100" dist="38100" dir="2700000" algn="tl">
                    <a:srgbClr val="000000">
                      <a:alpha val="43137"/>
                    </a:srgbClr>
                  </a:outerShdw>
                </a:effectLst>
              </a:rPr>
              <a:t>This downloads the open program to the brick</a:t>
            </a:r>
          </a:p>
          <a:p>
            <a:pPr marL="742950" lvl="1" indent="-285750">
              <a:buFont typeface="Arial"/>
              <a:buChar char="•"/>
              <a:defRPr/>
            </a:pPr>
            <a:r>
              <a:rPr lang="en-US" sz="2300" dirty="0">
                <a:solidFill>
                  <a:srgbClr val="FFFF00"/>
                </a:solidFill>
                <a:effectLst>
                  <a:outerShdw blurRad="38100" dist="38100" dir="2700000" algn="tl">
                    <a:srgbClr val="000000">
                      <a:alpha val="43137"/>
                    </a:srgbClr>
                  </a:outerShdw>
                </a:effectLst>
              </a:rPr>
              <a:t>Wait for “Complete” to show in the Downloading dialog box</a:t>
            </a:r>
          </a:p>
          <a:p>
            <a:pPr marL="742950" lvl="1" indent="-285750">
              <a:buFont typeface="Arial"/>
              <a:buChar char="•"/>
              <a:defRPr/>
            </a:pPr>
            <a:r>
              <a:rPr lang="en-US" sz="2300" dirty="0">
                <a:solidFill>
                  <a:srgbClr val="FFFF00"/>
                </a:solidFill>
                <a:effectLst>
                  <a:outerShdw blurRad="38100" dist="38100" dir="2700000" algn="tl">
                    <a:srgbClr val="000000">
                      <a:alpha val="43137"/>
                    </a:srgbClr>
                  </a:outerShdw>
                </a:effectLst>
              </a:rPr>
              <a:t>In the lower right of the programming field, on the five button square-within-a-square pattern:</a:t>
            </a:r>
          </a:p>
          <a:p>
            <a:pPr marL="1143000" lvl="2" indent="-228600">
              <a:buFont typeface="Arial"/>
              <a:buChar char="•"/>
              <a:defRPr/>
            </a:pPr>
            <a:r>
              <a:rPr lang="en-US" sz="2300" dirty="0">
                <a:solidFill>
                  <a:srgbClr val="FFFF00"/>
                </a:solidFill>
                <a:effectLst>
                  <a:outerShdw blurRad="38100" dist="38100" dir="2700000" algn="tl">
                    <a:srgbClr val="000000">
                      <a:alpha val="43137"/>
                    </a:srgbClr>
                  </a:outerShdw>
                </a:effectLst>
              </a:rPr>
              <a:t>Select the upper left button (with the embossed brick icon)</a:t>
            </a:r>
          </a:p>
          <a:p>
            <a:pPr marL="1143000" lvl="2" indent="-228600">
              <a:buFont typeface="Arial"/>
              <a:buChar char="•"/>
              <a:defRPr/>
            </a:pPr>
            <a:r>
              <a:rPr lang="en-US" sz="2300" dirty="0">
                <a:solidFill>
                  <a:srgbClr val="FFFF00"/>
                </a:solidFill>
                <a:effectLst>
                  <a:outerShdw blurRad="38100" dist="38100" dir="2700000" algn="tl">
                    <a:srgbClr val="000000">
                      <a:alpha val="43137"/>
                    </a:srgbClr>
                  </a:outerShdw>
                </a:effectLst>
              </a:rPr>
              <a:t>In the new window, select “Memory” tab (next to “Communication” tab)</a:t>
            </a:r>
          </a:p>
          <a:p>
            <a:pPr marL="1143000" lvl="2" indent="-228600">
              <a:buFont typeface="Arial"/>
              <a:buChar char="•"/>
              <a:defRPr/>
            </a:pPr>
            <a:r>
              <a:rPr lang="en-US" sz="2300" dirty="0">
                <a:solidFill>
                  <a:srgbClr val="FFFF00"/>
                </a:solidFill>
                <a:effectLst>
                  <a:outerShdw blurRad="38100" dist="38100" dir="2700000" algn="tl">
                    <a:srgbClr val="000000">
                      <a:alpha val="43137"/>
                    </a:srgbClr>
                  </a:outerShdw>
                </a:effectLst>
              </a:rPr>
              <a:t>Select the </a:t>
            </a:r>
            <a:r>
              <a:rPr lang="en-US" sz="2300" u="sng" dirty="0">
                <a:solidFill>
                  <a:srgbClr val="FFFF00"/>
                </a:solidFill>
                <a:effectLst>
                  <a:outerShdw blurRad="38100" dist="38100" dir="2700000" algn="tl">
                    <a:srgbClr val="000000">
                      <a:alpha val="43137"/>
                    </a:srgbClr>
                  </a:outerShdw>
                </a:effectLst>
              </a:rPr>
              <a:t>Program</a:t>
            </a:r>
            <a:r>
              <a:rPr lang="en-US" sz="2300" dirty="0">
                <a:solidFill>
                  <a:srgbClr val="FFFF00"/>
                </a:solidFill>
                <a:effectLst>
                  <a:outerShdw blurRad="38100" dist="38100" dir="2700000" algn="tl">
                    <a:srgbClr val="000000">
                      <a:alpha val="43137"/>
                    </a:srgbClr>
                  </a:outerShdw>
                </a:effectLst>
              </a:rPr>
              <a:t> item next to the Flash Memory Bar Graph</a:t>
            </a:r>
          </a:p>
          <a:p>
            <a:pPr marL="1143000" lvl="2" indent="-228600">
              <a:buFont typeface="Arial"/>
              <a:buChar char="•"/>
              <a:defRPr/>
            </a:pPr>
            <a:r>
              <a:rPr lang="en-US" sz="2300" dirty="0">
                <a:solidFill>
                  <a:srgbClr val="FFFF00"/>
                </a:solidFill>
                <a:effectLst>
                  <a:outerShdw blurRad="38100" dist="38100" dir="2700000" algn="tl">
                    <a:srgbClr val="000000">
                      <a:alpha val="43137"/>
                    </a:srgbClr>
                  </a:outerShdw>
                </a:effectLst>
              </a:rPr>
              <a:t>A list of all the user programs will appear in the window</a:t>
            </a:r>
          </a:p>
          <a:p>
            <a:pPr marL="1143000" lvl="2" indent="-228600">
              <a:buFont typeface="Arial"/>
              <a:buChar char="•"/>
              <a:defRPr/>
            </a:pPr>
            <a:r>
              <a:rPr lang="en-US" sz="2300" dirty="0" err="1">
                <a:solidFill>
                  <a:srgbClr val="FFFF00"/>
                </a:solidFill>
                <a:effectLst>
                  <a:outerShdw blurRad="38100" dist="38100" dir="2700000" algn="tl">
                    <a:srgbClr val="000000">
                      <a:alpha val="43137"/>
                    </a:srgbClr>
                  </a:outerShdw>
                </a:effectLst>
              </a:rPr>
              <a:t>NXTCompterDemo</a:t>
            </a:r>
            <a:r>
              <a:rPr lang="en-US" sz="2300" dirty="0">
                <a:solidFill>
                  <a:srgbClr val="FFFF00"/>
                </a:solidFill>
                <a:effectLst>
                  <a:outerShdw blurRad="38100" dist="38100" dir="2700000" algn="tl">
                    <a:srgbClr val="000000">
                      <a:alpha val="43137"/>
                    </a:srgbClr>
                  </a:outerShdw>
                </a:effectLst>
              </a:rPr>
              <a:t> should now be on that list</a:t>
            </a:r>
          </a:p>
          <a:p>
            <a:pPr marL="742950" lvl="1" indent="-285750">
              <a:buFont typeface="Arial"/>
              <a:buChar char="•"/>
              <a:defRPr/>
            </a:pPr>
            <a:r>
              <a:rPr lang="en-US" sz="2300" dirty="0">
                <a:solidFill>
                  <a:srgbClr val="FFFF00"/>
                </a:solidFill>
                <a:effectLst>
                  <a:outerShdw blurRad="38100" dist="38100" dir="2700000" algn="tl">
                    <a:srgbClr val="000000">
                      <a:alpha val="43137"/>
                    </a:srgbClr>
                  </a:outerShdw>
                </a:effectLst>
              </a:rPr>
              <a:t>We successfully downloaded the sample program to the brick’s Flash Memory Storage</a:t>
            </a:r>
          </a:p>
        </p:txBody>
      </p:sp>
    </p:spTree>
    <p:extLst>
      <p:ext uri="{BB962C8B-B14F-4D97-AF65-F5344CB8AC3E}">
        <p14:creationId xmlns="" xmlns:p14="http://schemas.microsoft.com/office/powerpoint/2010/main" val="358475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147899" y="1090653"/>
            <a:ext cx="8996101" cy="5755422"/>
          </a:xfrm>
          <a:prstGeom prst="rect">
            <a:avLst/>
          </a:prstGeom>
        </p:spPr>
        <p:txBody>
          <a:bodyPr wrap="square">
            <a:spAutoFit/>
          </a:bodyPr>
          <a:lstStyle/>
          <a:p>
            <a:pPr lvl="0">
              <a:defRPr/>
            </a:pPr>
            <a:r>
              <a:rPr lang="en-US" sz="2300" i="1" u="sng" dirty="0">
                <a:solidFill>
                  <a:srgbClr val="FFFF00"/>
                </a:solidFill>
                <a:effectLst>
                  <a:outerShdw blurRad="38100" dist="38100" dir="2700000" algn="tl">
                    <a:srgbClr val="000000">
                      <a:alpha val="43137"/>
                    </a:srgbClr>
                  </a:outerShdw>
                </a:effectLst>
              </a:rPr>
              <a:t>Procedure 3</a:t>
            </a:r>
            <a:r>
              <a:rPr lang="en-US" sz="2300" dirty="0">
                <a:solidFill>
                  <a:srgbClr val="FFFF00"/>
                </a:solidFill>
                <a:effectLst>
                  <a:outerShdw blurRad="38100" dist="38100" dir="2700000" algn="tl">
                    <a:srgbClr val="000000">
                      <a:alpha val="43137"/>
                    </a:srgbClr>
                  </a:outerShdw>
                </a:effectLst>
              </a:rPr>
              <a:t> (Run the sample program on the NXT computer)</a:t>
            </a:r>
          </a:p>
          <a:p>
            <a:pPr lvl="0">
              <a:buFont typeface="Arial"/>
              <a:buChar char="•"/>
              <a:defRPr/>
            </a:pPr>
            <a:r>
              <a:rPr lang="en-US" sz="2300" dirty="0">
                <a:solidFill>
                  <a:srgbClr val="FFFF00"/>
                </a:solidFill>
                <a:effectLst>
                  <a:outerShdw blurRad="38100" dist="38100" dir="2700000" algn="tl">
                    <a:srgbClr val="000000">
                      <a:alpha val="43137"/>
                    </a:srgbClr>
                  </a:outerShdw>
                </a:effectLst>
              </a:rPr>
              <a:t>Switch to the Document Camera view of the NXT brick, motor and touch sensor</a:t>
            </a:r>
          </a:p>
          <a:p>
            <a:pPr lvl="0">
              <a:buFont typeface="Arial"/>
              <a:buChar char="•"/>
              <a:defRPr/>
            </a:pPr>
            <a:r>
              <a:rPr lang="en-US" sz="2300" dirty="0">
                <a:solidFill>
                  <a:srgbClr val="FFFF00"/>
                </a:solidFill>
                <a:effectLst>
                  <a:outerShdw blurRad="38100" dist="38100" dir="2700000" algn="tl">
                    <a:srgbClr val="000000">
                      <a:alpha val="43137"/>
                    </a:srgbClr>
                  </a:outerShdw>
                </a:effectLst>
              </a:rPr>
              <a:t>From “My Files” &gt; “Software Files”, select the </a:t>
            </a:r>
            <a:r>
              <a:rPr lang="en-US" sz="2300" dirty="0" err="1">
                <a:solidFill>
                  <a:srgbClr val="FFFF00"/>
                </a:solidFill>
                <a:effectLst>
                  <a:outerShdw blurRad="38100" dist="38100" dir="2700000" algn="tl">
                    <a:srgbClr val="000000">
                      <a:alpha val="43137"/>
                    </a:srgbClr>
                  </a:outerShdw>
                </a:effectLst>
              </a:rPr>
              <a:t>NXTComputerDemo</a:t>
            </a:r>
            <a:r>
              <a:rPr lang="en-US" sz="2300" dirty="0">
                <a:solidFill>
                  <a:srgbClr val="FFFF00"/>
                </a:solidFill>
                <a:effectLst>
                  <a:outerShdw blurRad="38100" dist="38100" dir="2700000" algn="tl">
                    <a:srgbClr val="000000">
                      <a:alpha val="43137"/>
                    </a:srgbClr>
                  </a:outerShdw>
                </a:effectLst>
              </a:rPr>
              <a:t> program</a:t>
            </a:r>
          </a:p>
          <a:p>
            <a:pPr lvl="0">
              <a:buFont typeface="Arial"/>
              <a:buChar char="•"/>
              <a:defRPr/>
            </a:pPr>
            <a:r>
              <a:rPr lang="en-US" sz="2300" dirty="0">
                <a:solidFill>
                  <a:srgbClr val="FFFF00"/>
                </a:solidFill>
                <a:effectLst>
                  <a:outerShdw blurRad="38100" dist="38100" dir="2700000" algn="tl">
                    <a:srgbClr val="000000">
                      <a:alpha val="43137"/>
                    </a:srgbClr>
                  </a:outerShdw>
                </a:effectLst>
              </a:rPr>
              <a:t>When you select “Run”, the selected program gets copied from the Flash memory into the RAM and the NXT processor will begin running the program:</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Turn on motor – the motor will immediately start turning</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Wait for Touch Sensor to be pressed – when you press the touch sensor, the program will move on</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Stop motor – the motor will immediately stop</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Wait for 1 second – there will be a one second pause</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Make a Sound – the NXT will say “Good Job”</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Display something – the NXT will display a smiley face</a:t>
            </a:r>
          </a:p>
          <a:p>
            <a:pPr marL="914400" lvl="1" indent="-457200">
              <a:buFont typeface="+mj-lt"/>
              <a:buAutoNum type="arabicPeriod"/>
              <a:defRPr/>
            </a:pPr>
            <a:r>
              <a:rPr lang="en-US" sz="2300" dirty="0">
                <a:solidFill>
                  <a:srgbClr val="FFFF00"/>
                </a:solidFill>
                <a:effectLst>
                  <a:outerShdw blurRad="38100" dist="38100" dir="2700000" algn="tl">
                    <a:srgbClr val="000000">
                      <a:alpha val="43137"/>
                    </a:srgbClr>
                  </a:outerShdw>
                </a:effectLst>
              </a:rPr>
              <a:t>Wait 10 seconds – after a 10 second pause, the program will end</a:t>
            </a:r>
          </a:p>
        </p:txBody>
      </p:sp>
    </p:spTree>
    <p:extLst>
      <p:ext uri="{BB962C8B-B14F-4D97-AF65-F5344CB8AC3E}">
        <p14:creationId xmlns="" xmlns:p14="http://schemas.microsoft.com/office/powerpoint/2010/main" val="32566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Review Question 1</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Orange Button</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1306828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Review Question 1</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Orange Button</a:t>
            </a:r>
            <a:r>
              <a:rPr lang="en-US" dirty="0" smtClean="0"/>
              <a:t>?</a:t>
            </a:r>
          </a:p>
          <a:p>
            <a:pPr>
              <a:buFont typeface="Arial" charset="0"/>
              <a:buNone/>
              <a:defRPr/>
            </a:pPr>
            <a:endParaRPr lang="en-US" dirty="0" smtClean="0"/>
          </a:p>
          <a:p>
            <a:pPr>
              <a:buFont typeface="Arial" charset="0"/>
              <a:buNone/>
              <a:defRPr/>
            </a:pPr>
            <a:r>
              <a:rPr lang="en-US" b="1" dirty="0" smtClean="0">
                <a:solidFill>
                  <a:srgbClr val="FFFF00"/>
                </a:solidFill>
              </a:rPr>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109360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Review Question 2</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 LCD Screen</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312434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Review Question 2</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 LCD Screen</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dirty="0" smtClean="0">
                <a:solidFill>
                  <a:srgbClr val="FFFF00"/>
                </a:solidFill>
              </a:rPr>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253597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Review Question 3</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Touch Sensor</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406644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495300"/>
          </a:xfrm>
        </p:spPr>
        <p:txBody>
          <a:bodyPr>
            <a:noAutofit/>
          </a:bodyPr>
          <a:lstStyle/>
          <a:p>
            <a:pPr algn="ctr">
              <a:defRPr/>
            </a:pPr>
            <a:r>
              <a:rPr lang="en-US" sz="5000" dirty="0"/>
              <a:t>2.7 The NXT Computer</a:t>
            </a:r>
          </a:p>
        </p:txBody>
      </p:sp>
      <p:sp>
        <p:nvSpPr>
          <p:cNvPr id="3075" name="Subtitle 2"/>
          <p:cNvSpPr>
            <a:spLocks noGrp="1"/>
          </p:cNvSpPr>
          <p:nvPr>
            <p:ph type="subTitle" idx="1"/>
          </p:nvPr>
        </p:nvSpPr>
        <p:spPr>
          <a:xfrm>
            <a:off x="381000" y="1371600"/>
            <a:ext cx="8763000" cy="5105400"/>
          </a:xfrm>
        </p:spPr>
        <p:txBody>
          <a:bodyPr>
            <a:noAutofit/>
          </a:bodyPr>
          <a:lstStyle/>
          <a:p>
            <a:pPr algn="l"/>
            <a:r>
              <a:rPr lang="en-US" sz="2400" b="1" dirty="0" smtClean="0">
                <a:solidFill>
                  <a:schemeClr val="bg1"/>
                </a:solidFill>
              </a:rPr>
              <a:t>Overview</a:t>
            </a:r>
            <a:r>
              <a:rPr lang="en-US" sz="2400" b="1" dirty="0">
                <a:solidFill>
                  <a:schemeClr val="bg1"/>
                </a:solidFill>
              </a:rPr>
              <a:t>: </a:t>
            </a:r>
            <a:endParaRPr lang="en-US" sz="2400" b="1" dirty="0" smtClean="0">
              <a:solidFill>
                <a:schemeClr val="bg1"/>
              </a:solidFill>
            </a:endParaRPr>
          </a:p>
          <a:p>
            <a:pPr algn="l"/>
            <a:endParaRPr lang="en-US" sz="800" b="1" dirty="0">
              <a:solidFill>
                <a:schemeClr val="bg1"/>
              </a:solidFill>
            </a:endParaRPr>
          </a:p>
          <a:p>
            <a:pPr algn="l"/>
            <a:r>
              <a:rPr lang="en-US" sz="2400" b="1" dirty="0">
                <a:solidFill>
                  <a:schemeClr val="bg1"/>
                </a:solidFill>
              </a:rPr>
              <a:t>This lesson explores the NXT as a computer. It is intended to follow the "Introduction to Computers" lesson</a:t>
            </a:r>
            <a:r>
              <a:rPr lang="en-US" sz="2400" b="1" dirty="0" smtClean="0">
                <a:solidFill>
                  <a:schemeClr val="bg1"/>
                </a:solidFill>
              </a:rPr>
              <a:t>.</a:t>
            </a:r>
          </a:p>
          <a:p>
            <a:pPr algn="l"/>
            <a:endParaRPr lang="en-US" sz="2400" b="1" dirty="0">
              <a:solidFill>
                <a:schemeClr val="bg1"/>
              </a:solidFill>
            </a:endParaRPr>
          </a:p>
          <a:p>
            <a:pPr algn="l"/>
            <a:r>
              <a:rPr lang="en-US" sz="2400" b="1" dirty="0">
                <a:solidFill>
                  <a:schemeClr val="bg1"/>
                </a:solidFill>
              </a:rPr>
              <a:t>Objectives: </a:t>
            </a:r>
            <a:r>
              <a:rPr lang="en-US" sz="2400" b="1" dirty="0" smtClean="0">
                <a:solidFill>
                  <a:schemeClr val="bg1"/>
                </a:solidFill>
              </a:rPr>
              <a:t> </a:t>
            </a:r>
            <a:r>
              <a:rPr lang="en-US" sz="2400" b="1" dirty="0">
                <a:solidFill>
                  <a:schemeClr val="bg1"/>
                </a:solidFill>
              </a:rPr>
              <a:t>Students will be able to</a:t>
            </a:r>
            <a:r>
              <a:rPr lang="en-US" sz="2400" b="1" dirty="0" smtClean="0">
                <a:solidFill>
                  <a:schemeClr val="bg1"/>
                </a:solidFill>
              </a:rPr>
              <a:t>:</a:t>
            </a:r>
          </a:p>
          <a:p>
            <a:pPr algn="l"/>
            <a:endParaRPr lang="en-US" sz="800" b="1" dirty="0">
              <a:solidFill>
                <a:schemeClr val="bg1"/>
              </a:solidFill>
            </a:endParaRPr>
          </a:p>
          <a:p>
            <a:pPr algn="l">
              <a:tabLst>
                <a:tab pos="403225" algn="l"/>
              </a:tabLst>
            </a:pPr>
            <a:r>
              <a:rPr lang="en-US" sz="2400" b="1" dirty="0" smtClean="0">
                <a:solidFill>
                  <a:schemeClr val="bg1"/>
                </a:solidFill>
              </a:rPr>
              <a:t> </a:t>
            </a:r>
            <a:r>
              <a:rPr lang="en-US" sz="2400" b="1" dirty="0">
                <a:solidFill>
                  <a:schemeClr val="bg1"/>
                </a:solidFill>
              </a:rPr>
              <a:t>1. Identify the different parts the NXT computer</a:t>
            </a:r>
          </a:p>
          <a:p>
            <a:pPr algn="l">
              <a:tabLst>
                <a:tab pos="403225" algn="l"/>
              </a:tabLst>
            </a:pPr>
            <a:r>
              <a:rPr lang="en-US" sz="2400" b="1" dirty="0">
                <a:solidFill>
                  <a:schemeClr val="bg1"/>
                </a:solidFill>
              </a:rPr>
              <a:t> </a:t>
            </a:r>
          </a:p>
          <a:p>
            <a:pPr marL="344488" indent="-344488" algn="l">
              <a:tabLst>
                <a:tab pos="403225" algn="l"/>
              </a:tabLst>
            </a:pPr>
            <a:r>
              <a:rPr lang="en-US" sz="2400" b="1" dirty="0">
                <a:solidFill>
                  <a:schemeClr val="bg1"/>
                </a:solidFill>
              </a:rPr>
              <a:t>2. Describe the role of the different types of memory chips in the NXT computer</a:t>
            </a:r>
          </a:p>
        </p:txBody>
      </p:sp>
    </p:spTree>
    <p:extLst>
      <p:ext uri="{BB962C8B-B14F-4D97-AF65-F5344CB8AC3E}">
        <p14:creationId xmlns="" xmlns:p14="http://schemas.microsoft.com/office/powerpoint/2010/main" val="1009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Review Question 3</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Touch Sensor</a:t>
            </a:r>
            <a:r>
              <a:rPr lang="en-US" dirty="0" smtClean="0"/>
              <a:t>?</a:t>
            </a:r>
          </a:p>
          <a:p>
            <a:pPr>
              <a:buFont typeface="Arial" charset="0"/>
              <a:buNone/>
              <a:defRPr/>
            </a:pPr>
            <a:endParaRPr lang="en-US" dirty="0" smtClean="0"/>
          </a:p>
          <a:p>
            <a:pPr>
              <a:buFont typeface="Arial" charset="0"/>
              <a:buNone/>
              <a:defRPr/>
            </a:pPr>
            <a:r>
              <a:rPr lang="en-US" b="1" dirty="0" smtClean="0">
                <a:solidFill>
                  <a:srgbClr val="FFFF00"/>
                </a:solidFill>
              </a:rPr>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105556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Review Question 4</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Flash Memory</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651261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Review Question 4</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Flash Memory</a:t>
            </a:r>
            <a:r>
              <a:rPr lang="en-US" dirty="0" smtClean="0"/>
              <a:t>?</a:t>
            </a:r>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b="1" dirty="0" smtClean="0">
                <a:solidFill>
                  <a:srgbClr val="FFFF00"/>
                </a:solidFill>
              </a:rPr>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1330126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Review Question 5</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Speaker?</a:t>
            </a:r>
            <a:endParaRPr lang="en-US" dirty="0" smtClean="0"/>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dirty="0" smtClean="0"/>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4133712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Review Question 5</a:t>
            </a:r>
          </a:p>
        </p:txBody>
      </p:sp>
      <p:sp>
        <p:nvSpPr>
          <p:cNvPr id="3" name="Content Placeholder 2"/>
          <p:cNvSpPr>
            <a:spLocks noGrp="1"/>
          </p:cNvSpPr>
          <p:nvPr>
            <p:ph idx="1"/>
          </p:nvPr>
        </p:nvSpPr>
        <p:spPr/>
        <p:txBody>
          <a:bodyPr>
            <a:normAutofit/>
          </a:bodyPr>
          <a:lstStyle/>
          <a:p>
            <a:pPr>
              <a:buFont typeface="Arial" charset="0"/>
              <a:buNone/>
              <a:defRPr/>
            </a:pPr>
            <a:r>
              <a:rPr lang="en-US" dirty="0" smtClean="0"/>
              <a:t>Which one of the 4 parts of a computer is</a:t>
            </a:r>
          </a:p>
          <a:p>
            <a:pPr>
              <a:buFont typeface="Arial" charset="0"/>
              <a:buNone/>
              <a:defRPr/>
            </a:pPr>
            <a:r>
              <a:rPr lang="en-US" dirty="0" smtClean="0"/>
              <a:t>the </a:t>
            </a:r>
            <a:r>
              <a:rPr lang="en-US" b="1" dirty="0" smtClean="0"/>
              <a:t>NXT Brick’s Speaker?</a:t>
            </a:r>
            <a:endParaRPr lang="en-US" dirty="0" smtClean="0"/>
          </a:p>
          <a:p>
            <a:pPr>
              <a:buFont typeface="Arial" charset="0"/>
              <a:buNone/>
              <a:defRPr/>
            </a:pPr>
            <a:endParaRPr lang="en-US" dirty="0" smtClean="0"/>
          </a:p>
          <a:p>
            <a:pPr>
              <a:buFont typeface="Arial" charset="0"/>
              <a:buNone/>
              <a:defRPr/>
            </a:pPr>
            <a:r>
              <a:rPr lang="en-US" dirty="0" smtClean="0"/>
              <a:t>A) Input</a:t>
            </a:r>
          </a:p>
          <a:p>
            <a:pPr>
              <a:buFont typeface="Arial" charset="0"/>
              <a:buNone/>
              <a:defRPr/>
            </a:pPr>
            <a:r>
              <a:rPr lang="en-US" b="1" dirty="0" smtClean="0">
                <a:solidFill>
                  <a:srgbClr val="FFFF00"/>
                </a:solidFill>
              </a:rPr>
              <a:t>B) Output</a:t>
            </a:r>
          </a:p>
          <a:p>
            <a:pPr>
              <a:buFont typeface="Arial" charset="0"/>
              <a:buNone/>
              <a:defRPr/>
            </a:pPr>
            <a:r>
              <a:rPr lang="en-US" dirty="0" smtClean="0"/>
              <a:t>C) Processor</a:t>
            </a:r>
          </a:p>
          <a:p>
            <a:pPr>
              <a:buFont typeface="Arial" charset="0"/>
              <a:buNone/>
              <a:defRPr/>
            </a:pPr>
            <a:r>
              <a:rPr lang="en-US" dirty="0" smtClean="0"/>
              <a:t>D) Storage</a:t>
            </a:r>
          </a:p>
          <a:p>
            <a:pPr>
              <a:buFont typeface="Arial" charset="0"/>
              <a:buNone/>
              <a:defRPr/>
            </a:pPr>
            <a:r>
              <a:rPr lang="en-US" dirty="0" smtClean="0"/>
              <a:t>E) None of the above</a:t>
            </a:r>
          </a:p>
          <a:p>
            <a:pPr>
              <a:buFont typeface="Arial" charset="0"/>
              <a:buNone/>
              <a:defRPr/>
            </a:pPr>
            <a:endParaRPr lang="en-US" dirty="0"/>
          </a:p>
        </p:txBody>
      </p:sp>
    </p:spTree>
    <p:extLst>
      <p:ext uri="{BB962C8B-B14F-4D97-AF65-F5344CB8AC3E}">
        <p14:creationId xmlns="" xmlns:p14="http://schemas.microsoft.com/office/powerpoint/2010/main" val="2623511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 6</a:t>
            </a:r>
          </a:p>
        </p:txBody>
      </p:sp>
      <p:sp>
        <p:nvSpPr>
          <p:cNvPr id="10243" name="Content Placeholder 2"/>
          <p:cNvSpPr>
            <a:spLocks noGrp="1"/>
          </p:cNvSpPr>
          <p:nvPr>
            <p:ph idx="1"/>
          </p:nvPr>
        </p:nvSpPr>
        <p:spPr/>
        <p:txBody>
          <a:bodyPr/>
          <a:lstStyle/>
          <a:p>
            <a:pPr>
              <a:buFont typeface="Arial" charset="0"/>
              <a:buNone/>
            </a:pPr>
            <a:r>
              <a:rPr lang="en-US" dirty="0" smtClean="0"/>
              <a:t>The NXT’s </a:t>
            </a:r>
            <a:r>
              <a:rPr lang="en-US" b="1" dirty="0" smtClean="0"/>
              <a:t>Processor</a:t>
            </a:r>
            <a:r>
              <a:rPr lang="en-US" dirty="0" smtClean="0"/>
              <a:t> is located in the….</a:t>
            </a:r>
          </a:p>
          <a:p>
            <a:pPr>
              <a:buFont typeface="Arial" charset="0"/>
              <a:buNone/>
            </a:pPr>
            <a:r>
              <a:rPr lang="en-US" dirty="0" smtClean="0"/>
              <a:t>A) Motor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dirty="0" smtClean="0"/>
              <a:t>D) Touch Sensor</a:t>
            </a:r>
          </a:p>
          <a:p>
            <a:pPr>
              <a:buFont typeface="Arial" charset="0"/>
              <a:buNone/>
            </a:pPr>
            <a:r>
              <a:rPr lang="en-US" dirty="0" smtClean="0"/>
              <a:t>E) None of the above</a:t>
            </a:r>
          </a:p>
          <a:p>
            <a:pPr>
              <a:buFont typeface="Arial" charset="0"/>
              <a:buNone/>
            </a:pPr>
            <a:endParaRPr lang="en-US" dirty="0" smtClean="0"/>
          </a:p>
        </p:txBody>
      </p:sp>
    </p:spTree>
    <p:extLst>
      <p:ext uri="{BB962C8B-B14F-4D97-AF65-F5344CB8AC3E}">
        <p14:creationId xmlns="" xmlns:p14="http://schemas.microsoft.com/office/powerpoint/2010/main" val="1547153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Review Question 6</a:t>
            </a:r>
          </a:p>
        </p:txBody>
      </p:sp>
      <p:sp>
        <p:nvSpPr>
          <p:cNvPr id="10243" name="Content Placeholder 2"/>
          <p:cNvSpPr>
            <a:spLocks noGrp="1"/>
          </p:cNvSpPr>
          <p:nvPr>
            <p:ph idx="1"/>
          </p:nvPr>
        </p:nvSpPr>
        <p:spPr/>
        <p:txBody>
          <a:bodyPr/>
          <a:lstStyle/>
          <a:p>
            <a:pPr>
              <a:buFont typeface="Arial" charset="0"/>
              <a:buNone/>
            </a:pPr>
            <a:r>
              <a:rPr lang="en-US" dirty="0" smtClean="0"/>
              <a:t>The NXT’s </a:t>
            </a:r>
            <a:r>
              <a:rPr lang="en-US" b="1" dirty="0" smtClean="0"/>
              <a:t>Processor</a:t>
            </a:r>
            <a:r>
              <a:rPr lang="en-US" dirty="0" smtClean="0"/>
              <a:t> is located in the….</a:t>
            </a:r>
          </a:p>
          <a:p>
            <a:pPr>
              <a:buFont typeface="Arial" charset="0"/>
              <a:buNone/>
            </a:pPr>
            <a:r>
              <a:rPr lang="en-US" dirty="0" smtClean="0"/>
              <a:t>A) Motor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dirty="0" smtClean="0"/>
              <a:t>D) Touch Sensor</a:t>
            </a:r>
          </a:p>
          <a:p>
            <a:pPr>
              <a:buFont typeface="Arial" charset="0"/>
              <a:buNone/>
            </a:pPr>
            <a:r>
              <a:rPr lang="en-US" b="1" dirty="0" smtClean="0">
                <a:solidFill>
                  <a:srgbClr val="FFFF00"/>
                </a:solidFill>
              </a:rPr>
              <a:t>E) None of the above</a:t>
            </a:r>
          </a:p>
          <a:p>
            <a:pPr>
              <a:buFont typeface="Arial" charset="0"/>
              <a:buNone/>
            </a:pPr>
            <a:endParaRPr lang="en-US" dirty="0" smtClean="0"/>
          </a:p>
        </p:txBody>
      </p:sp>
    </p:spTree>
    <p:extLst>
      <p:ext uri="{BB962C8B-B14F-4D97-AF65-F5344CB8AC3E}">
        <p14:creationId xmlns="" xmlns:p14="http://schemas.microsoft.com/office/powerpoint/2010/main" val="3292110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Review Question 7</a:t>
            </a:r>
          </a:p>
        </p:txBody>
      </p:sp>
      <p:sp>
        <p:nvSpPr>
          <p:cNvPr id="11267" name="Content Placeholder 2"/>
          <p:cNvSpPr>
            <a:spLocks noGrp="1"/>
          </p:cNvSpPr>
          <p:nvPr>
            <p:ph idx="1"/>
          </p:nvPr>
        </p:nvSpPr>
        <p:spPr/>
        <p:txBody>
          <a:bodyPr/>
          <a:lstStyle/>
          <a:p>
            <a:pPr>
              <a:buFont typeface="Arial" charset="0"/>
              <a:buNone/>
            </a:pPr>
            <a:r>
              <a:rPr lang="en-US" dirty="0" smtClean="0"/>
              <a:t>Which part of the NXT system can act as both an input and an output?</a:t>
            </a:r>
          </a:p>
          <a:p>
            <a:pPr>
              <a:buFont typeface="Arial" charset="0"/>
              <a:buNone/>
            </a:pPr>
            <a:r>
              <a:rPr lang="en-US" dirty="0" smtClean="0"/>
              <a:t>A) Touch Sensor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dirty="0" smtClean="0"/>
              <a:t>D) Motor</a:t>
            </a:r>
          </a:p>
          <a:p>
            <a:pPr>
              <a:buFont typeface="Arial" charset="0"/>
              <a:buNone/>
            </a:pPr>
            <a:r>
              <a:rPr lang="en-US" dirty="0" smtClean="0"/>
              <a:t>E) None of the above</a:t>
            </a:r>
          </a:p>
          <a:p>
            <a:pPr>
              <a:buFont typeface="Arial" charset="0"/>
              <a:buNone/>
            </a:pPr>
            <a:endParaRPr lang="en-US" dirty="0" smtClean="0"/>
          </a:p>
        </p:txBody>
      </p:sp>
    </p:spTree>
    <p:extLst>
      <p:ext uri="{BB962C8B-B14F-4D97-AF65-F5344CB8AC3E}">
        <p14:creationId xmlns="" xmlns:p14="http://schemas.microsoft.com/office/powerpoint/2010/main" val="2901268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Review Question 7</a:t>
            </a:r>
          </a:p>
        </p:txBody>
      </p:sp>
      <p:sp>
        <p:nvSpPr>
          <p:cNvPr id="11267" name="Content Placeholder 2"/>
          <p:cNvSpPr>
            <a:spLocks noGrp="1"/>
          </p:cNvSpPr>
          <p:nvPr>
            <p:ph idx="1"/>
          </p:nvPr>
        </p:nvSpPr>
        <p:spPr/>
        <p:txBody>
          <a:bodyPr/>
          <a:lstStyle/>
          <a:p>
            <a:pPr>
              <a:buFont typeface="Arial" charset="0"/>
              <a:buNone/>
            </a:pPr>
            <a:r>
              <a:rPr lang="en-US" dirty="0" smtClean="0"/>
              <a:t>Which part of the NXT system can act as both an input and an output?</a:t>
            </a:r>
          </a:p>
          <a:p>
            <a:pPr>
              <a:buFont typeface="Arial" charset="0"/>
              <a:buNone/>
            </a:pPr>
            <a:r>
              <a:rPr lang="en-US" dirty="0" smtClean="0"/>
              <a:t>A) Touch Sensor</a:t>
            </a:r>
          </a:p>
          <a:p>
            <a:pPr>
              <a:buFont typeface="Arial" charset="0"/>
              <a:buNone/>
            </a:pPr>
            <a:r>
              <a:rPr lang="en-US" dirty="0" smtClean="0"/>
              <a:t>B) Sound Sensor</a:t>
            </a:r>
          </a:p>
          <a:p>
            <a:pPr>
              <a:buFont typeface="Arial" charset="0"/>
              <a:buNone/>
            </a:pPr>
            <a:r>
              <a:rPr lang="en-US" dirty="0" smtClean="0"/>
              <a:t>C) Light Sensor</a:t>
            </a:r>
          </a:p>
          <a:p>
            <a:pPr>
              <a:buFont typeface="Arial" charset="0"/>
              <a:buNone/>
            </a:pPr>
            <a:r>
              <a:rPr lang="en-US" b="1" dirty="0" smtClean="0">
                <a:solidFill>
                  <a:srgbClr val="FFFF00"/>
                </a:solidFill>
              </a:rPr>
              <a:t>D) Motor</a:t>
            </a:r>
          </a:p>
          <a:p>
            <a:pPr>
              <a:buFont typeface="Arial" charset="0"/>
              <a:buNone/>
            </a:pPr>
            <a:r>
              <a:rPr lang="en-US" dirty="0" smtClean="0"/>
              <a:t>E) None of the above</a:t>
            </a:r>
          </a:p>
          <a:p>
            <a:pPr>
              <a:buFont typeface="Arial" charset="0"/>
              <a:buNone/>
            </a:pPr>
            <a:endParaRPr lang="en-US" dirty="0" smtClean="0"/>
          </a:p>
        </p:txBody>
      </p:sp>
    </p:spTree>
    <p:extLst>
      <p:ext uri="{BB962C8B-B14F-4D97-AF65-F5344CB8AC3E}">
        <p14:creationId xmlns="" xmlns:p14="http://schemas.microsoft.com/office/powerpoint/2010/main" val="3804447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317782"/>
            <a:ext cx="9144000" cy="6073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15000"/>
              </a:lnSpc>
            </a:pPr>
            <a:r>
              <a:rPr lang="en-US" sz="2400" b="1" dirty="0">
                <a:solidFill>
                  <a:schemeClr val="bg1"/>
                </a:solidFill>
                <a:latin typeface="Times New Roman"/>
                <a:ea typeface="Calibri"/>
                <a:cs typeface="Times New Roman"/>
              </a:rPr>
              <a:t>Worksheet </a:t>
            </a:r>
            <a:endParaRPr lang="en-US" sz="1600" dirty="0">
              <a:solidFill>
                <a:schemeClr val="bg1"/>
              </a:solidFill>
              <a:latin typeface="Calibri"/>
              <a:ea typeface="Calibri"/>
              <a:cs typeface="Times New Roman"/>
            </a:endParaRPr>
          </a:p>
          <a:p>
            <a:pPr algn="ctr">
              <a:lnSpc>
                <a:spcPct val="115000"/>
              </a:lnSpc>
            </a:pPr>
            <a:r>
              <a:rPr lang="en-US" sz="2400" b="1" dirty="0">
                <a:solidFill>
                  <a:schemeClr val="bg1"/>
                </a:solidFill>
                <a:latin typeface="Times New Roman"/>
                <a:ea typeface="Calibri"/>
                <a:cs typeface="Times New Roman"/>
              </a:rPr>
              <a:t>The NXT Computer</a:t>
            </a:r>
            <a:br>
              <a:rPr lang="en-US" sz="2400" b="1" dirty="0">
                <a:solidFill>
                  <a:schemeClr val="bg1"/>
                </a:solidFill>
                <a:latin typeface="Times New Roman"/>
                <a:ea typeface="Calibri"/>
                <a:cs typeface="Times New Roman"/>
              </a:rPr>
            </a:br>
            <a:r>
              <a:rPr lang="en-US" b="1" dirty="0" smtClean="0">
                <a:solidFill>
                  <a:schemeClr val="bg1"/>
                </a:solidFill>
                <a:latin typeface="Times New Roman"/>
                <a:ea typeface="Calibri"/>
                <a:cs typeface="Times New Roman"/>
              </a:rPr>
              <a:t>Name:__________________ Period:___ Date:______ Score:___/14</a:t>
            </a:r>
            <a:endParaRPr lang="en-US" sz="1600" dirty="0">
              <a:solidFill>
                <a:schemeClr val="bg1"/>
              </a:solidFill>
              <a:latin typeface="Calibri"/>
              <a:ea typeface="Calibri"/>
              <a:cs typeface="Times New Roman"/>
            </a:endParaRPr>
          </a:p>
          <a:p>
            <a:pPr marL="228600" marR="0">
              <a:lnSpc>
                <a:spcPct val="115000"/>
              </a:lnSpc>
              <a:spcBef>
                <a:spcPts val="0"/>
              </a:spcBef>
              <a:spcAft>
                <a:spcPts val="0"/>
              </a:spcAft>
            </a:pPr>
            <a:r>
              <a:rPr lang="en-US" sz="1700" b="1" dirty="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700" b="1" dirty="0">
                <a:solidFill>
                  <a:schemeClr val="bg1"/>
                </a:solidFill>
                <a:latin typeface="Times New Roman"/>
                <a:ea typeface="Calibri"/>
                <a:cs typeface="Times New Roman"/>
              </a:rPr>
              <a:t>(4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Name the four parts of a computer </a:t>
            </a:r>
            <a:r>
              <a:rPr lang="en-US" sz="1700" b="1" dirty="0" smtClean="0">
                <a:solidFill>
                  <a:schemeClr val="bg1"/>
                </a:solidFill>
                <a:latin typeface="Times New Roman"/>
                <a:ea typeface="Calibri"/>
                <a:cs typeface="Times New Roman"/>
              </a:rPr>
              <a:t>&amp; </a:t>
            </a:r>
            <a:r>
              <a:rPr lang="en-US" sz="1700" b="1" dirty="0">
                <a:solidFill>
                  <a:schemeClr val="bg1"/>
                </a:solidFill>
                <a:latin typeface="Times New Roman"/>
                <a:ea typeface="Calibri"/>
                <a:cs typeface="Times New Roman"/>
              </a:rPr>
              <a:t>give an example of an NXT component for each.</a:t>
            </a:r>
            <a:br>
              <a:rPr lang="en-US" sz="1700" b="1" dirty="0">
                <a:solidFill>
                  <a:schemeClr val="bg1"/>
                </a:solidFill>
                <a:latin typeface="Times New Roman"/>
                <a:ea typeface="Calibri"/>
                <a:cs typeface="Times New Roman"/>
              </a:rPr>
            </a:b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700" b="1" dirty="0">
                <a:solidFill>
                  <a:schemeClr val="bg1"/>
                </a:solidFill>
                <a:latin typeface="Times New Roman"/>
                <a:ea typeface="Calibri"/>
                <a:cs typeface="Times New Roman"/>
              </a:rPr>
              <a:t>(4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Identify which part of a computer each of the following NXT component </a:t>
            </a:r>
            <a:r>
              <a:rPr lang="en-US" sz="1700" b="1" dirty="0" smtClean="0">
                <a:solidFill>
                  <a:schemeClr val="bg1"/>
                </a:solidFill>
                <a:latin typeface="Times New Roman"/>
                <a:ea typeface="Calibri"/>
                <a:cs typeface="Times New Roman"/>
              </a:rPr>
              <a:t>represent:</a:t>
            </a:r>
          </a:p>
          <a:p>
            <a:pPr marL="684213" marR="0" lvl="0" indent="-342900">
              <a:lnSpc>
                <a:spcPct val="115000"/>
              </a:lnSpc>
              <a:spcBef>
                <a:spcPts val="0"/>
              </a:spcBef>
              <a:spcAft>
                <a:spcPts val="0"/>
              </a:spcAft>
              <a:buFont typeface="+mj-lt"/>
              <a:buAutoNum type="alphaLcPeriod"/>
            </a:pPr>
            <a:r>
              <a:rPr lang="en-US" sz="1700" b="1" dirty="0" smtClean="0">
                <a:solidFill>
                  <a:schemeClr val="bg1"/>
                </a:solidFill>
                <a:latin typeface="Times New Roman"/>
                <a:ea typeface="Calibri"/>
                <a:cs typeface="Times New Roman"/>
              </a:rPr>
              <a:t>The Brick </a:t>
            </a:r>
            <a:r>
              <a:rPr lang="en-US" sz="1700" b="1" dirty="0">
                <a:solidFill>
                  <a:schemeClr val="bg1"/>
                </a:solidFill>
                <a:latin typeface="Times New Roman"/>
                <a:ea typeface="Calibri"/>
                <a:cs typeface="Times New Roman"/>
              </a:rPr>
              <a:t>buttons</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Sound sensor</a:t>
            </a:r>
            <a:r>
              <a:rPr lang="en-US" sz="1700" b="1" dirty="0" smtClean="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Light</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LCD screen</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The Brick’s “brain</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Touch sensor</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The Brick’s Flash memory</a:t>
            </a:r>
            <a:r>
              <a:rPr lang="en-US" sz="1700" b="1" dirty="0" smtClean="0">
                <a:solidFill>
                  <a:schemeClr val="bg1"/>
                </a:solidFill>
                <a:latin typeface="Times New Roman"/>
                <a:ea typeface="Calibri"/>
                <a:cs typeface="Times New Roman"/>
              </a:rPr>
              <a:t>:</a:t>
            </a:r>
          </a:p>
          <a:p>
            <a:pPr marR="0" lvl="0">
              <a:lnSpc>
                <a:spcPct val="115000"/>
              </a:lnSpc>
              <a:spcBef>
                <a:spcPts val="0"/>
              </a:spcBef>
              <a:spcAft>
                <a:spcPts val="0"/>
              </a:spcAft>
            </a:pP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3"/>
            </a:pPr>
            <a:r>
              <a:rPr lang="en-US" sz="1700" b="1" dirty="0">
                <a:solidFill>
                  <a:schemeClr val="bg1"/>
                </a:solidFill>
                <a:latin typeface="Times New Roman"/>
                <a:ea typeface="Calibri"/>
                <a:cs typeface="Times New Roman"/>
              </a:rPr>
              <a:t>(3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Which NXT component can be used as two different parts of a computer? </a:t>
            </a:r>
            <a:endParaRPr lang="en-US" sz="1700" b="1" dirty="0" smtClean="0">
              <a:solidFill>
                <a:schemeClr val="bg1"/>
              </a:solidFill>
              <a:latin typeface="Times New Roman"/>
              <a:ea typeface="Calibri"/>
              <a:cs typeface="Times New Roman"/>
            </a:endParaRPr>
          </a:p>
          <a:p>
            <a:pPr marR="0" lvl="0">
              <a:lnSpc>
                <a:spcPct val="115000"/>
              </a:lnSpc>
              <a:spcBef>
                <a:spcPts val="0"/>
              </a:spcBef>
              <a:spcAft>
                <a:spcPts val="0"/>
              </a:spcAft>
              <a:tabLst>
                <a:tab pos="1023938" algn="l"/>
              </a:tabLst>
            </a:pPr>
            <a:r>
              <a:rPr lang="en-US" sz="1700" b="1" dirty="0">
                <a:solidFill>
                  <a:schemeClr val="bg1"/>
                </a:solidFill>
                <a:latin typeface="Times New Roman"/>
                <a:ea typeface="Calibri"/>
                <a:cs typeface="Times New Roman"/>
              </a:rPr>
              <a:t>	</a:t>
            </a:r>
            <a:r>
              <a:rPr lang="en-US" sz="1700" b="1" dirty="0" smtClean="0">
                <a:solidFill>
                  <a:schemeClr val="bg1"/>
                </a:solidFill>
                <a:latin typeface="Times New Roman"/>
                <a:ea typeface="Calibri"/>
                <a:cs typeface="Times New Roman"/>
              </a:rPr>
              <a:t>Describe </a:t>
            </a:r>
            <a:r>
              <a:rPr lang="en-US" sz="1700" b="1" dirty="0">
                <a:solidFill>
                  <a:schemeClr val="bg1"/>
                </a:solidFill>
                <a:latin typeface="Times New Roman"/>
                <a:ea typeface="Calibri"/>
                <a:cs typeface="Times New Roman"/>
              </a:rPr>
              <a:t>how. </a:t>
            </a:r>
            <a:endParaRPr lang="en-US" sz="1700" dirty="0">
              <a:solidFill>
                <a:schemeClr val="bg1"/>
              </a:solidFill>
              <a:latin typeface="Calibri"/>
              <a:ea typeface="Calibri"/>
              <a:cs typeface="Times New Roman"/>
            </a:endParaRPr>
          </a:p>
          <a:p>
            <a:pPr>
              <a:lnSpc>
                <a:spcPct val="115000"/>
              </a:lnSpc>
            </a:pPr>
            <a:r>
              <a:rPr lang="en-US" sz="1700" b="1" dirty="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4"/>
            </a:pPr>
            <a:r>
              <a:rPr lang="en-US" sz="1700" b="1" dirty="0">
                <a:solidFill>
                  <a:schemeClr val="bg1"/>
                </a:solidFill>
                <a:latin typeface="Times New Roman"/>
                <a:ea typeface="Calibri"/>
                <a:cs typeface="Times New Roman"/>
              </a:rPr>
              <a:t>(3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What are the three types of memory chips?  How is each used in the NXT computer</a:t>
            </a:r>
            <a:r>
              <a:rPr lang="en-US" sz="1700" b="1" dirty="0" smtClean="0">
                <a:solidFill>
                  <a:schemeClr val="bg1"/>
                </a:solidFill>
                <a:latin typeface="Times New Roman"/>
                <a:ea typeface="Calibri"/>
                <a:cs typeface="Times New Roman"/>
              </a:rPr>
              <a:t>?</a:t>
            </a:r>
            <a:endParaRPr lang="en-US" sz="1700" dirty="0">
              <a:solidFill>
                <a:schemeClr val="bg1"/>
              </a:solidFill>
              <a:effectLst/>
              <a:latin typeface="Calibri"/>
              <a:ea typeface="Calibri"/>
              <a:cs typeface="Times New Roman"/>
            </a:endParaRPr>
          </a:p>
        </p:txBody>
      </p:sp>
    </p:spTree>
    <p:extLst>
      <p:ext uri="{BB962C8B-B14F-4D97-AF65-F5344CB8AC3E}">
        <p14:creationId xmlns="" xmlns:p14="http://schemas.microsoft.com/office/powerpoint/2010/main" val="1398698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317782"/>
            <a:ext cx="9144000" cy="6073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15000"/>
              </a:lnSpc>
            </a:pPr>
            <a:r>
              <a:rPr lang="en-US" sz="2400" b="1" dirty="0">
                <a:solidFill>
                  <a:schemeClr val="bg1"/>
                </a:solidFill>
                <a:latin typeface="Times New Roman"/>
                <a:ea typeface="Calibri"/>
                <a:cs typeface="Times New Roman"/>
              </a:rPr>
              <a:t>Worksheet </a:t>
            </a:r>
            <a:endParaRPr lang="en-US" sz="1600" dirty="0">
              <a:solidFill>
                <a:schemeClr val="bg1"/>
              </a:solidFill>
              <a:latin typeface="Calibri"/>
              <a:ea typeface="Calibri"/>
              <a:cs typeface="Times New Roman"/>
            </a:endParaRPr>
          </a:p>
          <a:p>
            <a:pPr algn="ctr">
              <a:lnSpc>
                <a:spcPct val="115000"/>
              </a:lnSpc>
            </a:pPr>
            <a:r>
              <a:rPr lang="en-US" sz="2400" b="1" dirty="0">
                <a:solidFill>
                  <a:schemeClr val="bg1"/>
                </a:solidFill>
                <a:latin typeface="Times New Roman"/>
                <a:ea typeface="Calibri"/>
                <a:cs typeface="Times New Roman"/>
              </a:rPr>
              <a:t>The NXT Computer</a:t>
            </a:r>
            <a:br>
              <a:rPr lang="en-US" sz="2400" b="1" dirty="0">
                <a:solidFill>
                  <a:schemeClr val="bg1"/>
                </a:solidFill>
                <a:latin typeface="Times New Roman"/>
                <a:ea typeface="Calibri"/>
                <a:cs typeface="Times New Roman"/>
              </a:rPr>
            </a:br>
            <a:r>
              <a:rPr lang="en-US" b="1" dirty="0" smtClean="0">
                <a:solidFill>
                  <a:schemeClr val="bg1"/>
                </a:solidFill>
                <a:latin typeface="Times New Roman"/>
                <a:ea typeface="Calibri"/>
                <a:cs typeface="Times New Roman"/>
              </a:rPr>
              <a:t>Name:__________________ Period:___ Date:______ Score:___/14</a:t>
            </a:r>
            <a:endParaRPr lang="en-US" sz="1600" dirty="0">
              <a:solidFill>
                <a:schemeClr val="bg1"/>
              </a:solidFill>
              <a:latin typeface="Calibri"/>
              <a:ea typeface="Calibri"/>
              <a:cs typeface="Times New Roman"/>
            </a:endParaRPr>
          </a:p>
          <a:p>
            <a:pPr marL="228600" marR="0">
              <a:lnSpc>
                <a:spcPct val="115000"/>
              </a:lnSpc>
              <a:spcBef>
                <a:spcPts val="0"/>
              </a:spcBef>
              <a:spcAft>
                <a:spcPts val="0"/>
              </a:spcAft>
            </a:pPr>
            <a:r>
              <a:rPr lang="en-US" sz="1700" b="1" dirty="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700" b="1" dirty="0">
                <a:solidFill>
                  <a:schemeClr val="bg1"/>
                </a:solidFill>
                <a:latin typeface="Times New Roman"/>
                <a:ea typeface="Calibri"/>
                <a:cs typeface="Times New Roman"/>
              </a:rPr>
              <a:t>(4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Name the four parts of a computer </a:t>
            </a:r>
            <a:r>
              <a:rPr lang="en-US" sz="1700" b="1" dirty="0" smtClean="0">
                <a:solidFill>
                  <a:schemeClr val="bg1"/>
                </a:solidFill>
                <a:latin typeface="Times New Roman"/>
                <a:ea typeface="Calibri"/>
                <a:cs typeface="Times New Roman"/>
              </a:rPr>
              <a:t>&amp; </a:t>
            </a:r>
            <a:r>
              <a:rPr lang="en-US" sz="1700" b="1" dirty="0">
                <a:solidFill>
                  <a:schemeClr val="bg1"/>
                </a:solidFill>
                <a:latin typeface="Times New Roman"/>
                <a:ea typeface="Calibri"/>
                <a:cs typeface="Times New Roman"/>
              </a:rPr>
              <a:t>give an example of an NXT component for each.</a:t>
            </a:r>
            <a:br>
              <a:rPr lang="en-US" sz="1700" b="1" dirty="0">
                <a:solidFill>
                  <a:schemeClr val="bg1"/>
                </a:solidFill>
                <a:latin typeface="Times New Roman"/>
                <a:ea typeface="Calibri"/>
                <a:cs typeface="Times New Roman"/>
              </a:rPr>
            </a:b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700" b="1" dirty="0">
                <a:solidFill>
                  <a:schemeClr val="bg1"/>
                </a:solidFill>
                <a:latin typeface="Times New Roman"/>
                <a:ea typeface="Calibri"/>
                <a:cs typeface="Times New Roman"/>
              </a:rPr>
              <a:t>(4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Identify which part of a computer each of the following NXT component </a:t>
            </a:r>
            <a:r>
              <a:rPr lang="en-US" sz="1700" b="1" dirty="0" smtClean="0">
                <a:solidFill>
                  <a:schemeClr val="bg1"/>
                </a:solidFill>
                <a:latin typeface="Times New Roman"/>
                <a:ea typeface="Calibri"/>
                <a:cs typeface="Times New Roman"/>
              </a:rPr>
              <a:t>represent:</a:t>
            </a:r>
          </a:p>
          <a:p>
            <a:pPr marL="684213" marR="0" lvl="0" indent="-342900">
              <a:lnSpc>
                <a:spcPct val="115000"/>
              </a:lnSpc>
              <a:spcBef>
                <a:spcPts val="0"/>
              </a:spcBef>
              <a:spcAft>
                <a:spcPts val="0"/>
              </a:spcAft>
              <a:buFont typeface="+mj-lt"/>
              <a:buAutoNum type="alphaLcPeriod"/>
            </a:pPr>
            <a:r>
              <a:rPr lang="en-US" sz="1700" b="1" dirty="0" smtClean="0">
                <a:solidFill>
                  <a:schemeClr val="bg1"/>
                </a:solidFill>
                <a:latin typeface="Times New Roman"/>
                <a:ea typeface="Calibri"/>
                <a:cs typeface="Times New Roman"/>
              </a:rPr>
              <a:t>The Brick </a:t>
            </a:r>
            <a:r>
              <a:rPr lang="en-US" sz="1700" b="1" dirty="0">
                <a:solidFill>
                  <a:schemeClr val="bg1"/>
                </a:solidFill>
                <a:latin typeface="Times New Roman"/>
                <a:ea typeface="Calibri"/>
                <a:cs typeface="Times New Roman"/>
              </a:rPr>
              <a:t>buttons</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Sound sensor</a:t>
            </a:r>
            <a:r>
              <a:rPr lang="en-US" sz="1700" b="1" dirty="0" smtClean="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Light</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LCD screen</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The Brick’s “brain</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Touch sensor</a:t>
            </a:r>
            <a:r>
              <a:rPr lang="en-US" sz="1700" b="1" dirty="0" smtClean="0">
                <a:solidFill>
                  <a:schemeClr val="bg1"/>
                </a:solidFill>
                <a:latin typeface="Times New Roman"/>
                <a:ea typeface="Calibri"/>
                <a:cs typeface="Times New Roman"/>
              </a:rPr>
              <a:t>:</a:t>
            </a:r>
            <a:endParaRPr lang="en-US" sz="1700" dirty="0">
              <a:solidFill>
                <a:schemeClr val="bg1"/>
              </a:solidFill>
              <a:latin typeface="Calibri"/>
              <a:ea typeface="Calibri"/>
              <a:cs typeface="Times New Roman"/>
            </a:endParaRPr>
          </a:p>
          <a:p>
            <a:pPr marL="684213" marR="0" lvl="0" indent="-342900">
              <a:lnSpc>
                <a:spcPct val="115000"/>
              </a:lnSpc>
              <a:spcBef>
                <a:spcPts val="0"/>
              </a:spcBef>
              <a:spcAft>
                <a:spcPts val="0"/>
              </a:spcAft>
              <a:buFont typeface="+mj-lt"/>
              <a:buAutoNum type="alphaLcPeriod"/>
            </a:pPr>
            <a:r>
              <a:rPr lang="en-US" sz="1700" b="1" dirty="0">
                <a:solidFill>
                  <a:schemeClr val="bg1"/>
                </a:solidFill>
                <a:latin typeface="Times New Roman"/>
                <a:ea typeface="Calibri"/>
                <a:cs typeface="Times New Roman"/>
              </a:rPr>
              <a:t>The Brick’s Flash memory</a:t>
            </a:r>
            <a:r>
              <a:rPr lang="en-US" sz="1700" b="1" dirty="0" smtClean="0">
                <a:solidFill>
                  <a:schemeClr val="bg1"/>
                </a:solidFill>
                <a:latin typeface="Times New Roman"/>
                <a:ea typeface="Calibri"/>
                <a:cs typeface="Times New Roman"/>
              </a:rPr>
              <a:t>:</a:t>
            </a:r>
          </a:p>
          <a:p>
            <a:pPr marR="0" lvl="0">
              <a:lnSpc>
                <a:spcPct val="115000"/>
              </a:lnSpc>
              <a:spcBef>
                <a:spcPts val="0"/>
              </a:spcBef>
              <a:spcAft>
                <a:spcPts val="0"/>
              </a:spcAft>
            </a:pP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3"/>
            </a:pPr>
            <a:r>
              <a:rPr lang="en-US" sz="1700" b="1" dirty="0">
                <a:solidFill>
                  <a:schemeClr val="bg1"/>
                </a:solidFill>
                <a:latin typeface="Times New Roman"/>
                <a:ea typeface="Calibri"/>
                <a:cs typeface="Times New Roman"/>
              </a:rPr>
              <a:t>(3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Which NXT component can be used as two different parts of a computer? </a:t>
            </a:r>
            <a:endParaRPr lang="en-US" sz="1700" b="1" dirty="0" smtClean="0">
              <a:solidFill>
                <a:schemeClr val="bg1"/>
              </a:solidFill>
              <a:latin typeface="Times New Roman"/>
              <a:ea typeface="Calibri"/>
              <a:cs typeface="Times New Roman"/>
            </a:endParaRPr>
          </a:p>
          <a:p>
            <a:pPr marR="0" lvl="0">
              <a:lnSpc>
                <a:spcPct val="115000"/>
              </a:lnSpc>
              <a:spcBef>
                <a:spcPts val="0"/>
              </a:spcBef>
              <a:spcAft>
                <a:spcPts val="0"/>
              </a:spcAft>
              <a:tabLst>
                <a:tab pos="1023938" algn="l"/>
              </a:tabLst>
            </a:pPr>
            <a:r>
              <a:rPr lang="en-US" sz="1700" b="1" dirty="0">
                <a:solidFill>
                  <a:schemeClr val="bg1"/>
                </a:solidFill>
                <a:latin typeface="Times New Roman"/>
                <a:ea typeface="Calibri"/>
                <a:cs typeface="Times New Roman"/>
              </a:rPr>
              <a:t>	</a:t>
            </a:r>
            <a:r>
              <a:rPr lang="en-US" sz="1700" b="1" dirty="0" smtClean="0">
                <a:solidFill>
                  <a:schemeClr val="bg1"/>
                </a:solidFill>
                <a:latin typeface="Times New Roman"/>
                <a:ea typeface="Calibri"/>
                <a:cs typeface="Times New Roman"/>
              </a:rPr>
              <a:t>Describe </a:t>
            </a:r>
            <a:r>
              <a:rPr lang="en-US" sz="1700" b="1" dirty="0">
                <a:solidFill>
                  <a:schemeClr val="bg1"/>
                </a:solidFill>
                <a:latin typeface="Times New Roman"/>
                <a:ea typeface="Calibri"/>
                <a:cs typeface="Times New Roman"/>
              </a:rPr>
              <a:t>how. </a:t>
            </a:r>
            <a:endParaRPr lang="en-US" sz="1700" dirty="0">
              <a:solidFill>
                <a:schemeClr val="bg1"/>
              </a:solidFill>
              <a:latin typeface="Calibri"/>
              <a:ea typeface="Calibri"/>
              <a:cs typeface="Times New Roman"/>
            </a:endParaRPr>
          </a:p>
          <a:p>
            <a:pPr>
              <a:lnSpc>
                <a:spcPct val="115000"/>
              </a:lnSpc>
            </a:pPr>
            <a:r>
              <a:rPr lang="en-US" sz="1700" b="1" dirty="0">
                <a:solidFill>
                  <a:schemeClr val="bg1"/>
                </a:solidFill>
                <a:latin typeface="Times New Roman"/>
                <a:ea typeface="Calibri"/>
                <a:cs typeface="Times New Roman"/>
              </a:rPr>
              <a:t>  </a:t>
            </a:r>
            <a:endParaRPr lang="en-US" sz="170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startAt="4"/>
            </a:pPr>
            <a:r>
              <a:rPr lang="en-US" sz="1700" b="1" dirty="0">
                <a:solidFill>
                  <a:schemeClr val="bg1"/>
                </a:solidFill>
                <a:latin typeface="Times New Roman"/>
                <a:ea typeface="Calibri"/>
                <a:cs typeface="Times New Roman"/>
              </a:rPr>
              <a:t>(3 </a:t>
            </a:r>
            <a:r>
              <a:rPr lang="en-US" sz="1700" b="1" dirty="0" err="1">
                <a:solidFill>
                  <a:schemeClr val="bg1"/>
                </a:solidFill>
                <a:latin typeface="Times New Roman"/>
                <a:ea typeface="Calibri"/>
                <a:cs typeface="Times New Roman"/>
              </a:rPr>
              <a:t>pts</a:t>
            </a:r>
            <a:r>
              <a:rPr lang="en-US" sz="1700" b="1" dirty="0">
                <a:solidFill>
                  <a:schemeClr val="bg1"/>
                </a:solidFill>
                <a:latin typeface="Times New Roman"/>
                <a:ea typeface="Calibri"/>
                <a:cs typeface="Times New Roman"/>
              </a:rPr>
              <a:t>) What are the three types of memory chips?  How is each used in the NXT computer</a:t>
            </a:r>
            <a:r>
              <a:rPr lang="en-US" sz="1700" b="1" dirty="0" smtClean="0">
                <a:solidFill>
                  <a:schemeClr val="bg1"/>
                </a:solidFill>
                <a:latin typeface="Times New Roman"/>
                <a:ea typeface="Calibri"/>
                <a:cs typeface="Times New Roman"/>
              </a:rPr>
              <a:t>?</a:t>
            </a:r>
            <a:endParaRPr lang="en-US" sz="1700" dirty="0">
              <a:solidFill>
                <a:schemeClr val="bg1"/>
              </a:solidFill>
              <a:effectLst/>
              <a:latin typeface="Calibri"/>
              <a:ea typeface="Calibri"/>
              <a:cs typeface="Times New Roman"/>
            </a:endParaRPr>
          </a:p>
        </p:txBody>
      </p:sp>
    </p:spTree>
    <p:extLst>
      <p:ext uri="{BB962C8B-B14F-4D97-AF65-F5344CB8AC3E}">
        <p14:creationId xmlns="" xmlns:p14="http://schemas.microsoft.com/office/powerpoint/2010/main" val="4020665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2501396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Introduction </a:t>
            </a:r>
            <a:r>
              <a:rPr lang="en-US" dirty="0"/>
              <a:t>to </a:t>
            </a:r>
            <a:r>
              <a:rPr lang="en-US" dirty="0" smtClean="0"/>
              <a:t>Computers</a:t>
            </a:r>
            <a:br>
              <a:rPr lang="en-US" dirty="0" smtClean="0"/>
            </a:br>
            <a:r>
              <a:rPr lang="en-US" dirty="0" smtClean="0"/>
              <a:t>Review</a:t>
            </a:r>
            <a:endParaRPr lang="en-US" dirty="0"/>
          </a:p>
        </p:txBody>
      </p:sp>
      <p:sp>
        <p:nvSpPr>
          <p:cNvPr id="3" name="Content Placeholder 2"/>
          <p:cNvSpPr>
            <a:spLocks noGrp="1"/>
          </p:cNvSpPr>
          <p:nvPr>
            <p:ph idx="1"/>
          </p:nvPr>
        </p:nvSpPr>
        <p:spPr>
          <a:xfrm>
            <a:off x="457200" y="2286000"/>
            <a:ext cx="8229600" cy="4038600"/>
          </a:xfrm>
        </p:spPr>
        <p:txBody>
          <a:bodyPr/>
          <a:lstStyle/>
          <a:p>
            <a:pPr algn="ctr"/>
            <a:r>
              <a:rPr lang="en-US" dirty="0" smtClean="0">
                <a:hlinkClick r:id="rId3"/>
              </a:rPr>
              <a:t>Jeopardy</a:t>
            </a:r>
            <a:endParaRPr lang="en-US" dirty="0"/>
          </a:p>
        </p:txBody>
      </p:sp>
    </p:spTree>
    <p:extLst>
      <p:ext uri="{BB962C8B-B14F-4D97-AF65-F5344CB8AC3E}">
        <p14:creationId xmlns="" xmlns:p14="http://schemas.microsoft.com/office/powerpoint/2010/main" val="4163416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6761" y="228600"/>
            <a:ext cx="5820376"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The NXT Computer</a:t>
            </a:r>
          </a:p>
        </p:txBody>
      </p:sp>
      <p:pic>
        <p:nvPicPr>
          <p:cNvPr id="2051" name="Picture 6" descr="NXT Electronic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88254" y="2209800"/>
            <a:ext cx="7462071"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TextBox 3"/>
          <p:cNvSpPr txBox="1">
            <a:spLocks noChangeArrowheads="1"/>
          </p:cNvSpPr>
          <p:nvPr/>
        </p:nvSpPr>
        <p:spPr bwMode="auto">
          <a:xfrm>
            <a:off x="143662" y="2209800"/>
            <a:ext cx="1337289"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00"/>
                </a:solidFill>
                <a:latin typeface="Calibri" pitchFamily="34" charset="0"/>
              </a:rPr>
              <a:t>Inputs</a:t>
            </a:r>
            <a:r>
              <a:rPr lang="en-US" sz="2000" b="1" dirty="0" smtClean="0">
                <a:solidFill>
                  <a:srgbClr val="FF0000"/>
                </a:solidFill>
                <a:latin typeface="Calibri" pitchFamily="34" charset="0"/>
              </a:rPr>
              <a:t>?</a:t>
            </a:r>
          </a:p>
          <a:p>
            <a:pPr eaLnBrk="1" hangingPunct="1"/>
            <a:endParaRPr lang="en-US" sz="2000" b="1" dirty="0">
              <a:solidFill>
                <a:srgbClr val="FF0000"/>
              </a:solidFill>
              <a:latin typeface="Calibri" pitchFamily="34" charset="0"/>
            </a:endParaRP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Outputs?</a:t>
            </a:r>
          </a:p>
          <a:p>
            <a:pPr eaLnBrk="1" hangingPunct="1"/>
            <a:endParaRPr lang="en-US" sz="2000" b="1" dirty="0" smtClean="0">
              <a:solidFill>
                <a:srgbClr val="FF0000"/>
              </a:solidFill>
              <a:latin typeface="Calibri" pitchFamily="34" charset="0"/>
            </a:endParaRP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Processor?</a:t>
            </a: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Storage?</a:t>
            </a:r>
          </a:p>
        </p:txBody>
      </p:sp>
    </p:spTree>
    <p:extLst>
      <p:ext uri="{BB962C8B-B14F-4D97-AF65-F5344CB8AC3E}">
        <p14:creationId xmlns="" xmlns:p14="http://schemas.microsoft.com/office/powerpoint/2010/main" val="256868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xt brick.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762897">
            <a:off x="-169863" y="1277938"/>
            <a:ext cx="4959351" cy="495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228600" y="228600"/>
            <a:ext cx="8736687"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NXT Brick – Outside &amp; Inside</a:t>
            </a:r>
          </a:p>
        </p:txBody>
      </p:sp>
      <p:pic>
        <p:nvPicPr>
          <p:cNvPr id="3076" name="Picture 3" descr="InsideNXT.jpe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8200" y="1447800"/>
            <a:ext cx="3505200" cy="426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Box 6"/>
          <p:cNvSpPr txBox="1">
            <a:spLocks noChangeArrowheads="1"/>
          </p:cNvSpPr>
          <p:nvPr/>
        </p:nvSpPr>
        <p:spPr bwMode="auto">
          <a:xfrm rot="10800000">
            <a:off x="8077200" y="1749425"/>
            <a:ext cx="492125" cy="316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alibri" pitchFamily="34" charset="0"/>
              </a:rPr>
              <a:t>Processor and Memory chips</a:t>
            </a:r>
          </a:p>
        </p:txBody>
      </p:sp>
      <p:sp>
        <p:nvSpPr>
          <p:cNvPr id="7" name="TextBox 6"/>
          <p:cNvSpPr txBox="1">
            <a:spLocks noChangeArrowheads="1"/>
          </p:cNvSpPr>
          <p:nvPr/>
        </p:nvSpPr>
        <p:spPr bwMode="auto">
          <a:xfrm>
            <a:off x="699630" y="5867399"/>
            <a:ext cx="77946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400" b="1" dirty="0">
                <a:solidFill>
                  <a:srgbClr val="FF0000"/>
                </a:solidFill>
              </a:rPr>
              <a:t> Flash: Stores both Lego Firmware &amp; your Software</a:t>
            </a:r>
          </a:p>
          <a:p>
            <a:pPr lvl="1" eaLnBrk="1" hangingPunct="1">
              <a:buFont typeface="Arial" charset="0"/>
              <a:buChar char="•"/>
            </a:pPr>
            <a:r>
              <a:rPr lang="en-US" sz="2400" b="1" dirty="0">
                <a:solidFill>
                  <a:srgbClr val="FF0000"/>
                </a:solidFill>
              </a:rPr>
              <a:t> RAM: Stores the Software while its running</a:t>
            </a:r>
          </a:p>
        </p:txBody>
      </p:sp>
    </p:spTree>
    <p:extLst>
      <p:ext uri="{BB962C8B-B14F-4D97-AF65-F5344CB8AC3E}">
        <p14:creationId xmlns="" xmlns:p14="http://schemas.microsoft.com/office/powerpoint/2010/main" val="413764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motor cutaway"/>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219200"/>
            <a:ext cx="552767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8" descr="motor parts"/>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3657600"/>
            <a:ext cx="3962400" cy="282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6850" y="228600"/>
            <a:ext cx="9267602" cy="830997"/>
          </a:xfrm>
          <a:prstGeom prst="rect">
            <a:avLst/>
          </a:prstGeom>
          <a:noFill/>
        </p:spPr>
        <p:txBody>
          <a:bodyPr wrap="none">
            <a:spAutoFit/>
          </a:bodyPr>
          <a:lstStyle/>
          <a:p>
            <a:pPr algn="ctr" fontAlgn="auto">
              <a:spcBef>
                <a:spcPts val="0"/>
              </a:spcBef>
              <a:spcAft>
                <a:spcPts val="0"/>
              </a:spcAft>
              <a:defRPr/>
            </a:pPr>
            <a:r>
              <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NXT Motor – Output or Input?</a:t>
            </a:r>
          </a:p>
        </p:txBody>
      </p:sp>
      <p:sp>
        <p:nvSpPr>
          <p:cNvPr id="7" name="TextBox 6"/>
          <p:cNvSpPr txBox="1">
            <a:spLocks noChangeArrowheads="1"/>
          </p:cNvSpPr>
          <p:nvPr/>
        </p:nvSpPr>
        <p:spPr bwMode="auto">
          <a:xfrm rot="-5400000">
            <a:off x="3030537" y="4284663"/>
            <a:ext cx="1108075" cy="274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alibri" pitchFamily="34" charset="0"/>
              </a:rPr>
              <a:t>Semiconductors &gt;&gt;&gt;&gt;&gt;&gt;&gt;</a:t>
            </a:r>
          </a:p>
          <a:p>
            <a:pPr eaLnBrk="1" hangingPunct="1">
              <a:buFont typeface="Arial" charset="0"/>
              <a:buChar char="•"/>
            </a:pPr>
            <a:r>
              <a:rPr lang="en-US" sz="2000" b="1">
                <a:latin typeface="Calibri" pitchFamily="34" charset="0"/>
              </a:rPr>
              <a:t> embedded processor</a:t>
            </a:r>
            <a:br>
              <a:rPr lang="en-US" sz="2000" b="1">
                <a:latin typeface="Calibri" pitchFamily="34" charset="0"/>
              </a:rPr>
            </a:br>
            <a:r>
              <a:rPr lang="en-US" sz="2000" b="1">
                <a:latin typeface="Calibri" pitchFamily="34" charset="0"/>
              </a:rPr>
              <a:t>  provides input to NXT</a:t>
            </a:r>
          </a:p>
        </p:txBody>
      </p:sp>
      <p:sp>
        <p:nvSpPr>
          <p:cNvPr id="11" name="TextBox 10"/>
          <p:cNvSpPr txBox="1">
            <a:spLocks noChangeArrowheads="1"/>
          </p:cNvSpPr>
          <p:nvPr/>
        </p:nvSpPr>
        <p:spPr bwMode="auto">
          <a:xfrm rot="-5400000">
            <a:off x="4025900" y="3517900"/>
            <a:ext cx="492125" cy="26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alibri" pitchFamily="34" charset="0"/>
              </a:rPr>
              <a:t>Motor  (output) &gt;&gt;&gt;&gt;&gt;&gt;</a:t>
            </a:r>
          </a:p>
        </p:txBody>
      </p:sp>
      <p:sp>
        <p:nvSpPr>
          <p:cNvPr id="12" name="Rectangle 11"/>
          <p:cNvSpPr/>
          <p:nvPr/>
        </p:nvSpPr>
        <p:spPr>
          <a:xfrm>
            <a:off x="6019800" y="1600200"/>
            <a:ext cx="2971800" cy="1569660"/>
          </a:xfrm>
          <a:prstGeom prst="rect">
            <a:avLst/>
          </a:prstGeom>
          <a:noFill/>
        </p:spPr>
        <p:txBody>
          <a:bodyPr wrap="square">
            <a:spAutoFit/>
          </a:bodyPr>
          <a:lstStyle/>
          <a:p>
            <a:pPr algn="ctr" fontAlgn="auto">
              <a:spcBef>
                <a:spcPts val="0"/>
              </a:spcBef>
              <a:spcAft>
                <a:spcPts val="0"/>
              </a:spcAft>
              <a:defRPr/>
            </a:pPr>
            <a:r>
              <a:rPr lang="en-US"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Answer: </a:t>
            </a:r>
            <a:endParaRPr lang="en-US"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a:p>
            <a:pPr algn="ctr" fontAlgn="auto">
              <a:spcBef>
                <a:spcPts val="0"/>
              </a:spcBef>
              <a:spcAft>
                <a:spcPts val="0"/>
              </a:spcAft>
              <a:defRPr/>
            </a:pPr>
            <a:r>
              <a:rPr lang="en-US" sz="48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Both</a:t>
            </a:r>
            <a:endParaRPr lang="en-US" sz="4800" b="1" u="sng"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Tree>
    <p:extLst>
      <p:ext uri="{BB962C8B-B14F-4D97-AF65-F5344CB8AC3E}">
        <p14:creationId xmlns="" xmlns:p14="http://schemas.microsoft.com/office/powerpoint/2010/main" val="120586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xt brick.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762897">
            <a:off x="1354830" y="981226"/>
            <a:ext cx="4959351" cy="495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5268713" y="-11875"/>
            <a:ext cx="3886200" cy="2585323"/>
          </a:xfrm>
          <a:prstGeom prst="rect">
            <a:avLst/>
          </a:prstGeom>
          <a:noFill/>
        </p:spPr>
        <p:txBody>
          <a:bodyPr wrap="square">
            <a:spAutoFit/>
          </a:bodyPr>
          <a:lstStyle/>
          <a:p>
            <a:pPr algn="ctr">
              <a:defRPr/>
            </a:pPr>
            <a:r>
              <a:rPr lang="en-US" sz="5400" b="1" spc="100" dirty="0">
                <a:ln w="18000">
                  <a:solidFill>
                    <a:srgbClr val="0F6FC6">
                      <a:satMod val="200000"/>
                      <a:tint val="72000"/>
                    </a:srgbClr>
                  </a:solidFill>
                  <a:prstDash val="solid"/>
                </a:ln>
                <a:solidFill>
                  <a:srgbClr val="0F6FC6">
                    <a:satMod val="280000"/>
                    <a:tint val="100000"/>
                    <a:alpha val="5700"/>
                  </a:srgbClr>
                </a:solidFill>
                <a:effectLst>
                  <a:outerShdw blurRad="25000" dist="20000" dir="16020000" algn="tl">
                    <a:srgbClr val="0F6FC6">
                      <a:satMod val="200000"/>
                      <a:shade val="1000"/>
                      <a:alpha val="60000"/>
                    </a:srgbClr>
                  </a:outerShdw>
                </a:effectLst>
                <a:hlinkClick r:id="rId4"/>
              </a:rPr>
              <a:t>NXT </a:t>
            </a:r>
            <a:r>
              <a:rPr lang="en-US" sz="5400" b="1" spc="100" dirty="0" smtClean="0">
                <a:ln w="18000">
                  <a:solidFill>
                    <a:srgbClr val="0F6FC6">
                      <a:satMod val="200000"/>
                      <a:tint val="72000"/>
                    </a:srgbClr>
                  </a:solidFill>
                  <a:prstDash val="solid"/>
                </a:ln>
                <a:solidFill>
                  <a:srgbClr val="0F6FC6">
                    <a:satMod val="280000"/>
                    <a:tint val="100000"/>
                    <a:alpha val="5700"/>
                  </a:srgbClr>
                </a:solidFill>
                <a:effectLst>
                  <a:outerShdw blurRad="25000" dist="20000" dir="16020000" algn="tl">
                    <a:srgbClr val="0F6FC6">
                      <a:satMod val="200000"/>
                      <a:shade val="1000"/>
                      <a:alpha val="60000"/>
                    </a:srgbClr>
                  </a:outerShdw>
                </a:effectLst>
                <a:hlinkClick r:id="rId4"/>
              </a:rPr>
              <a:t>Computer Video</a:t>
            </a:r>
            <a:endParaRPr lang="en-US" sz="5400" b="1" spc="100" dirty="0" smtClean="0">
              <a:ln w="18000">
                <a:solidFill>
                  <a:srgbClr val="0F6FC6">
                    <a:satMod val="200000"/>
                    <a:tint val="72000"/>
                  </a:srgbClr>
                </a:solidFill>
                <a:prstDash val="solid"/>
              </a:ln>
              <a:solidFill>
                <a:srgbClr val="0F6FC6">
                  <a:satMod val="280000"/>
                  <a:tint val="100000"/>
                  <a:alpha val="5700"/>
                </a:srgbClr>
              </a:solidFill>
              <a:effectLst>
                <a:outerShdw blurRad="25000" dist="20000" dir="16020000" algn="tl">
                  <a:srgbClr val="0F6FC6">
                    <a:satMod val="200000"/>
                    <a:shade val="1000"/>
                    <a:alpha val="60000"/>
                  </a:srgbClr>
                </a:outerShdw>
              </a:effectLst>
            </a:endParaRPr>
          </a:p>
        </p:txBody>
      </p:sp>
      <p:sp>
        <p:nvSpPr>
          <p:cNvPr id="4" name="Rectangle 3"/>
          <p:cNvSpPr/>
          <p:nvPr/>
        </p:nvSpPr>
        <p:spPr>
          <a:xfrm>
            <a:off x="6629400" y="2743200"/>
            <a:ext cx="1176283" cy="369332"/>
          </a:xfrm>
          <a:prstGeom prst="rect">
            <a:avLst/>
          </a:prstGeom>
        </p:spPr>
        <p:txBody>
          <a:bodyPr wrap="none">
            <a:spAutoFit/>
          </a:bodyPr>
          <a:lstStyle/>
          <a:p>
            <a:pPr algn="ctr">
              <a:defRPr/>
            </a:pPr>
            <a:r>
              <a:rPr lang="en-US" b="1" spc="100" dirty="0" smtClean="0">
                <a:ln w="18000">
                  <a:solidFill>
                    <a:srgbClr val="0F6FC6">
                      <a:satMod val="200000"/>
                      <a:tint val="72000"/>
                    </a:srgbClr>
                  </a:solidFill>
                  <a:prstDash val="solid"/>
                </a:ln>
                <a:solidFill>
                  <a:srgbClr val="0F6FC6">
                    <a:satMod val="280000"/>
                    <a:tint val="100000"/>
                    <a:alpha val="5700"/>
                  </a:srgbClr>
                </a:solidFill>
                <a:effectLst>
                  <a:outerShdw blurRad="25000" dist="20000" dir="16020000" algn="tl">
                    <a:srgbClr val="0F6FC6">
                      <a:satMod val="200000"/>
                      <a:shade val="1000"/>
                      <a:alpha val="60000"/>
                    </a:srgbClr>
                  </a:outerShdw>
                </a:effectLst>
              </a:rPr>
              <a:t>5:29-8:12</a:t>
            </a:r>
            <a:endParaRPr lang="en-US" b="1" spc="100" dirty="0">
              <a:ln w="18000">
                <a:solidFill>
                  <a:srgbClr val="0F6FC6">
                    <a:satMod val="200000"/>
                    <a:tint val="72000"/>
                  </a:srgbClr>
                </a:solidFill>
                <a:prstDash val="solid"/>
              </a:ln>
              <a:solidFill>
                <a:srgbClr val="0F6FC6">
                  <a:satMod val="280000"/>
                  <a:tint val="100000"/>
                  <a:alpha val="5700"/>
                </a:srgbClr>
              </a:solidFill>
              <a:effectLst>
                <a:outerShdw blurRad="25000" dist="20000" dir="16020000" algn="tl">
                  <a:srgbClr val="0F6FC6">
                    <a:satMod val="200000"/>
                    <a:shade val="1000"/>
                    <a:alpha val="60000"/>
                  </a:srgbClr>
                </a:outerShdw>
              </a:effectLst>
            </a:endParaRPr>
          </a:p>
        </p:txBody>
      </p:sp>
    </p:spTree>
    <p:extLst>
      <p:ext uri="{BB962C8B-B14F-4D97-AF65-F5344CB8AC3E}">
        <p14:creationId xmlns="" xmlns:p14="http://schemas.microsoft.com/office/powerpoint/2010/main" val="410673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descr="NXT Electronic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80951" y="2232818"/>
            <a:ext cx="11396849" cy="6679759"/>
          </a:xfrm>
          <a:prstGeom prst="rect">
            <a:avLst/>
          </a:prstGeom>
          <a:solidFill>
            <a:schemeClr val="tx1"/>
          </a:solidFill>
          <a:ln>
            <a:noFill/>
          </a:ln>
          <a:extLst/>
        </p:spPr>
      </p:pic>
      <p:sp>
        <p:nvSpPr>
          <p:cNvPr id="8" name="Snip Same Side Corner Rectangle 7"/>
          <p:cNvSpPr/>
          <p:nvPr/>
        </p:nvSpPr>
        <p:spPr>
          <a:xfrm>
            <a:off x="1853731" y="5499774"/>
            <a:ext cx="7959878" cy="3344564"/>
          </a:xfrm>
          <a:custGeom>
            <a:avLst/>
            <a:gdLst>
              <a:gd name="connsiteX0" fmla="*/ 279406 w 2782737"/>
              <a:gd name="connsiteY0" fmla="*/ 0 h 1676400"/>
              <a:gd name="connsiteX1" fmla="*/ 2503331 w 2782737"/>
              <a:gd name="connsiteY1" fmla="*/ 0 h 1676400"/>
              <a:gd name="connsiteX2" fmla="*/ 2782737 w 2782737"/>
              <a:gd name="connsiteY2" fmla="*/ 279406 h 1676400"/>
              <a:gd name="connsiteX3" fmla="*/ 2782737 w 2782737"/>
              <a:gd name="connsiteY3" fmla="*/ 1676400 h 1676400"/>
              <a:gd name="connsiteX4" fmla="*/ 2782737 w 2782737"/>
              <a:gd name="connsiteY4" fmla="*/ 1676400 h 1676400"/>
              <a:gd name="connsiteX5" fmla="*/ 0 w 2782737"/>
              <a:gd name="connsiteY5" fmla="*/ 1676400 h 1676400"/>
              <a:gd name="connsiteX6" fmla="*/ 0 w 2782737"/>
              <a:gd name="connsiteY6" fmla="*/ 1676400 h 1676400"/>
              <a:gd name="connsiteX7" fmla="*/ 0 w 2782737"/>
              <a:gd name="connsiteY7" fmla="*/ 279406 h 1676400"/>
              <a:gd name="connsiteX8" fmla="*/ 279406 w 2782737"/>
              <a:gd name="connsiteY8" fmla="*/ 0 h 1676400"/>
              <a:gd name="connsiteX0" fmla="*/ 3486630 w 5989961"/>
              <a:gd name="connsiteY0" fmla="*/ 0 h 1717343"/>
              <a:gd name="connsiteX1" fmla="*/ 5710555 w 5989961"/>
              <a:gd name="connsiteY1" fmla="*/ 0 h 1717343"/>
              <a:gd name="connsiteX2" fmla="*/ 5989961 w 5989961"/>
              <a:gd name="connsiteY2" fmla="*/ 279406 h 1717343"/>
              <a:gd name="connsiteX3" fmla="*/ 5989961 w 5989961"/>
              <a:gd name="connsiteY3" fmla="*/ 1676400 h 1717343"/>
              <a:gd name="connsiteX4" fmla="*/ 5989961 w 5989961"/>
              <a:gd name="connsiteY4" fmla="*/ 1676400 h 1717343"/>
              <a:gd name="connsiteX5" fmla="*/ 3207224 w 5989961"/>
              <a:gd name="connsiteY5" fmla="*/ 1676400 h 1717343"/>
              <a:gd name="connsiteX6" fmla="*/ 0 w 5989961"/>
              <a:gd name="connsiteY6" fmla="*/ 1717343 h 1717343"/>
              <a:gd name="connsiteX7" fmla="*/ 3207224 w 5989961"/>
              <a:gd name="connsiteY7" fmla="*/ 279406 h 1717343"/>
              <a:gd name="connsiteX8" fmla="*/ 3486630 w 5989961"/>
              <a:gd name="connsiteY8" fmla="*/ 0 h 1717343"/>
              <a:gd name="connsiteX0" fmla="*/ 3486630 w 5989961"/>
              <a:gd name="connsiteY0" fmla="*/ 0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3207224 w 5989961"/>
              <a:gd name="connsiteY7" fmla="*/ 279406 h 1771934"/>
              <a:gd name="connsiteX8" fmla="*/ 3486630 w 5989961"/>
              <a:gd name="connsiteY8" fmla="*/ 0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3207224 w 5989961"/>
              <a:gd name="connsiteY7" fmla="*/ 279406 h 1771934"/>
              <a:gd name="connsiteX8" fmla="*/ 3131789 w 5989961"/>
              <a:gd name="connsiteY8" fmla="*/ 114033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2715905 w 5989961"/>
              <a:gd name="connsiteY7" fmla="*/ 352713 h 1771934"/>
              <a:gd name="connsiteX8" fmla="*/ 3131789 w 5989961"/>
              <a:gd name="connsiteY8" fmla="*/ 114033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2374711 w 5989961"/>
              <a:gd name="connsiteY7" fmla="*/ 564489 h 1771934"/>
              <a:gd name="connsiteX8" fmla="*/ 3131789 w 5989961"/>
              <a:gd name="connsiteY8" fmla="*/ 114033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2374711 w 5989961"/>
              <a:gd name="connsiteY7" fmla="*/ 564489 h 1771934"/>
              <a:gd name="connsiteX8" fmla="*/ 3131789 w 5989961"/>
              <a:gd name="connsiteY8" fmla="*/ 114033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2579427 w 5989961"/>
              <a:gd name="connsiteY7" fmla="*/ 499327 h 1771934"/>
              <a:gd name="connsiteX8" fmla="*/ 3131789 w 5989961"/>
              <a:gd name="connsiteY8" fmla="*/ 114033 h 1771934"/>
              <a:gd name="connsiteX0" fmla="*/ 3131789 w 5989961"/>
              <a:gd name="connsiteY0" fmla="*/ 114033 h 1771934"/>
              <a:gd name="connsiteX1" fmla="*/ 5710555 w 5989961"/>
              <a:gd name="connsiteY1" fmla="*/ 0 h 1771934"/>
              <a:gd name="connsiteX2" fmla="*/ 5989961 w 5989961"/>
              <a:gd name="connsiteY2" fmla="*/ 279406 h 1771934"/>
              <a:gd name="connsiteX3" fmla="*/ 5989961 w 5989961"/>
              <a:gd name="connsiteY3" fmla="*/ 1676400 h 1771934"/>
              <a:gd name="connsiteX4" fmla="*/ 5989961 w 5989961"/>
              <a:gd name="connsiteY4" fmla="*/ 1676400 h 1771934"/>
              <a:gd name="connsiteX5" fmla="*/ 3152633 w 5989961"/>
              <a:gd name="connsiteY5" fmla="*/ 1771934 h 1771934"/>
              <a:gd name="connsiteX6" fmla="*/ 0 w 5989961"/>
              <a:gd name="connsiteY6" fmla="*/ 1717343 h 1771934"/>
              <a:gd name="connsiteX7" fmla="*/ 2579427 w 5989961"/>
              <a:gd name="connsiteY7" fmla="*/ 499327 h 1771934"/>
              <a:gd name="connsiteX8" fmla="*/ 3131789 w 5989961"/>
              <a:gd name="connsiteY8" fmla="*/ 114033 h 1771934"/>
              <a:gd name="connsiteX0" fmla="*/ 3280939 w 6139111"/>
              <a:gd name="connsiteY0" fmla="*/ 341407 h 1999308"/>
              <a:gd name="connsiteX1" fmla="*/ 5859705 w 6139111"/>
              <a:gd name="connsiteY1" fmla="*/ 227374 h 1999308"/>
              <a:gd name="connsiteX2" fmla="*/ 6139111 w 6139111"/>
              <a:gd name="connsiteY2" fmla="*/ 506780 h 1999308"/>
              <a:gd name="connsiteX3" fmla="*/ 6139111 w 6139111"/>
              <a:gd name="connsiteY3" fmla="*/ 1903774 h 1999308"/>
              <a:gd name="connsiteX4" fmla="*/ 6139111 w 6139111"/>
              <a:gd name="connsiteY4" fmla="*/ 1903774 h 1999308"/>
              <a:gd name="connsiteX5" fmla="*/ 3301783 w 6139111"/>
              <a:gd name="connsiteY5" fmla="*/ 1999308 h 1999308"/>
              <a:gd name="connsiteX6" fmla="*/ 149150 w 6139111"/>
              <a:gd name="connsiteY6" fmla="*/ 1944717 h 1999308"/>
              <a:gd name="connsiteX7" fmla="*/ 569956 w 6139111"/>
              <a:gd name="connsiteY7" fmla="*/ 27816 h 1999308"/>
              <a:gd name="connsiteX8" fmla="*/ 2728577 w 6139111"/>
              <a:gd name="connsiteY8" fmla="*/ 726701 h 1999308"/>
              <a:gd name="connsiteX9" fmla="*/ 3280939 w 6139111"/>
              <a:gd name="connsiteY9" fmla="*/ 341407 h 1999308"/>
              <a:gd name="connsiteX0" fmla="*/ 5101706 w 7959878"/>
              <a:gd name="connsiteY0" fmla="*/ 313592 h 1971493"/>
              <a:gd name="connsiteX1" fmla="*/ 7680472 w 7959878"/>
              <a:gd name="connsiteY1" fmla="*/ 199559 h 1971493"/>
              <a:gd name="connsiteX2" fmla="*/ 7959878 w 7959878"/>
              <a:gd name="connsiteY2" fmla="*/ 478965 h 1971493"/>
              <a:gd name="connsiteX3" fmla="*/ 7959878 w 7959878"/>
              <a:gd name="connsiteY3" fmla="*/ 1875959 h 1971493"/>
              <a:gd name="connsiteX4" fmla="*/ 7959878 w 7959878"/>
              <a:gd name="connsiteY4" fmla="*/ 1875959 h 1971493"/>
              <a:gd name="connsiteX5" fmla="*/ 5122550 w 7959878"/>
              <a:gd name="connsiteY5" fmla="*/ 1971493 h 1971493"/>
              <a:gd name="connsiteX6" fmla="*/ 1969917 w 7959878"/>
              <a:gd name="connsiteY6" fmla="*/ 1916902 h 1971493"/>
              <a:gd name="connsiteX7" fmla="*/ 2364 w 7959878"/>
              <a:gd name="connsiteY7" fmla="*/ 1107750 h 1971493"/>
              <a:gd name="connsiteX8" fmla="*/ 2390723 w 7959878"/>
              <a:gd name="connsiteY8" fmla="*/ 1 h 1971493"/>
              <a:gd name="connsiteX9" fmla="*/ 4549344 w 7959878"/>
              <a:gd name="connsiteY9" fmla="*/ 698886 h 1971493"/>
              <a:gd name="connsiteX10" fmla="*/ 5101706 w 7959878"/>
              <a:gd name="connsiteY10" fmla="*/ 313592 h 1971493"/>
              <a:gd name="connsiteX0" fmla="*/ 5101706 w 7959878"/>
              <a:gd name="connsiteY0" fmla="*/ 358824 h 2016725"/>
              <a:gd name="connsiteX1" fmla="*/ 7680472 w 7959878"/>
              <a:gd name="connsiteY1" fmla="*/ 244791 h 2016725"/>
              <a:gd name="connsiteX2" fmla="*/ 7959878 w 7959878"/>
              <a:gd name="connsiteY2" fmla="*/ 524197 h 2016725"/>
              <a:gd name="connsiteX3" fmla="*/ 7959878 w 7959878"/>
              <a:gd name="connsiteY3" fmla="*/ 1921191 h 2016725"/>
              <a:gd name="connsiteX4" fmla="*/ 7959878 w 7959878"/>
              <a:gd name="connsiteY4" fmla="*/ 1921191 h 2016725"/>
              <a:gd name="connsiteX5" fmla="*/ 5122550 w 7959878"/>
              <a:gd name="connsiteY5" fmla="*/ 2016725 h 2016725"/>
              <a:gd name="connsiteX6" fmla="*/ 1969917 w 7959878"/>
              <a:gd name="connsiteY6" fmla="*/ 1962134 h 2016725"/>
              <a:gd name="connsiteX7" fmla="*/ 2364 w 7959878"/>
              <a:gd name="connsiteY7" fmla="*/ 1152982 h 2016725"/>
              <a:gd name="connsiteX8" fmla="*/ 2390723 w 7959878"/>
              <a:gd name="connsiteY8" fmla="*/ 45233 h 2016725"/>
              <a:gd name="connsiteX9" fmla="*/ 3032168 w 7959878"/>
              <a:gd name="connsiteY9" fmla="*/ 289589 h 2016725"/>
              <a:gd name="connsiteX10" fmla="*/ 4549344 w 7959878"/>
              <a:gd name="connsiteY10" fmla="*/ 744118 h 2016725"/>
              <a:gd name="connsiteX11" fmla="*/ 5101706 w 7959878"/>
              <a:gd name="connsiteY11" fmla="*/ 358824 h 2016725"/>
              <a:gd name="connsiteX0" fmla="*/ 5101706 w 7959878"/>
              <a:gd name="connsiteY0" fmla="*/ 351594 h 2009495"/>
              <a:gd name="connsiteX1" fmla="*/ 7680472 w 7959878"/>
              <a:gd name="connsiteY1" fmla="*/ 237561 h 2009495"/>
              <a:gd name="connsiteX2" fmla="*/ 7959878 w 7959878"/>
              <a:gd name="connsiteY2" fmla="*/ 516967 h 2009495"/>
              <a:gd name="connsiteX3" fmla="*/ 7959878 w 7959878"/>
              <a:gd name="connsiteY3" fmla="*/ 1913961 h 2009495"/>
              <a:gd name="connsiteX4" fmla="*/ 7959878 w 7959878"/>
              <a:gd name="connsiteY4" fmla="*/ 1913961 h 2009495"/>
              <a:gd name="connsiteX5" fmla="*/ 5122550 w 7959878"/>
              <a:gd name="connsiteY5" fmla="*/ 2009495 h 2009495"/>
              <a:gd name="connsiteX6" fmla="*/ 1969917 w 7959878"/>
              <a:gd name="connsiteY6" fmla="*/ 1954904 h 2009495"/>
              <a:gd name="connsiteX7" fmla="*/ 2364 w 7959878"/>
              <a:gd name="connsiteY7" fmla="*/ 1145752 h 2009495"/>
              <a:gd name="connsiteX8" fmla="*/ 2022233 w 7959878"/>
              <a:gd name="connsiteY8" fmla="*/ 46148 h 2009495"/>
              <a:gd name="connsiteX9" fmla="*/ 3032168 w 7959878"/>
              <a:gd name="connsiteY9" fmla="*/ 282359 h 2009495"/>
              <a:gd name="connsiteX10" fmla="*/ 4549344 w 7959878"/>
              <a:gd name="connsiteY10" fmla="*/ 736888 h 2009495"/>
              <a:gd name="connsiteX11" fmla="*/ 5101706 w 7959878"/>
              <a:gd name="connsiteY11" fmla="*/ 351594 h 2009495"/>
              <a:gd name="connsiteX0" fmla="*/ 5101706 w 7959878"/>
              <a:gd name="connsiteY0" fmla="*/ 354559 h 2012460"/>
              <a:gd name="connsiteX1" fmla="*/ 7680472 w 7959878"/>
              <a:gd name="connsiteY1" fmla="*/ 240526 h 2012460"/>
              <a:gd name="connsiteX2" fmla="*/ 7959878 w 7959878"/>
              <a:gd name="connsiteY2" fmla="*/ 519932 h 2012460"/>
              <a:gd name="connsiteX3" fmla="*/ 7959878 w 7959878"/>
              <a:gd name="connsiteY3" fmla="*/ 1916926 h 2012460"/>
              <a:gd name="connsiteX4" fmla="*/ 7959878 w 7959878"/>
              <a:gd name="connsiteY4" fmla="*/ 1916926 h 2012460"/>
              <a:gd name="connsiteX5" fmla="*/ 5122550 w 7959878"/>
              <a:gd name="connsiteY5" fmla="*/ 2012460 h 2012460"/>
              <a:gd name="connsiteX6" fmla="*/ 1969917 w 7959878"/>
              <a:gd name="connsiteY6" fmla="*/ 1957869 h 2012460"/>
              <a:gd name="connsiteX7" fmla="*/ 2364 w 7959878"/>
              <a:gd name="connsiteY7" fmla="*/ 1148717 h 2012460"/>
              <a:gd name="connsiteX8" fmla="*/ 2022233 w 7959878"/>
              <a:gd name="connsiteY8" fmla="*/ 49113 h 2012460"/>
              <a:gd name="connsiteX9" fmla="*/ 3059464 w 7959878"/>
              <a:gd name="connsiteY9" fmla="*/ 260889 h 2012460"/>
              <a:gd name="connsiteX10" fmla="*/ 4549344 w 7959878"/>
              <a:gd name="connsiteY10" fmla="*/ 739853 h 2012460"/>
              <a:gd name="connsiteX11" fmla="*/ 5101706 w 7959878"/>
              <a:gd name="connsiteY11" fmla="*/ 354559 h 2012460"/>
              <a:gd name="connsiteX0" fmla="*/ 5101706 w 7959878"/>
              <a:gd name="connsiteY0" fmla="*/ 237024 h 1894925"/>
              <a:gd name="connsiteX1" fmla="*/ 7680472 w 7959878"/>
              <a:gd name="connsiteY1" fmla="*/ 122991 h 1894925"/>
              <a:gd name="connsiteX2" fmla="*/ 7959878 w 7959878"/>
              <a:gd name="connsiteY2" fmla="*/ 402397 h 1894925"/>
              <a:gd name="connsiteX3" fmla="*/ 7959878 w 7959878"/>
              <a:gd name="connsiteY3" fmla="*/ 1799391 h 1894925"/>
              <a:gd name="connsiteX4" fmla="*/ 7959878 w 7959878"/>
              <a:gd name="connsiteY4" fmla="*/ 1799391 h 1894925"/>
              <a:gd name="connsiteX5" fmla="*/ 5122550 w 7959878"/>
              <a:gd name="connsiteY5" fmla="*/ 1894925 h 1894925"/>
              <a:gd name="connsiteX6" fmla="*/ 1969917 w 7959878"/>
              <a:gd name="connsiteY6" fmla="*/ 1840334 h 1894925"/>
              <a:gd name="connsiteX7" fmla="*/ 2364 w 7959878"/>
              <a:gd name="connsiteY7" fmla="*/ 1031182 h 1894925"/>
              <a:gd name="connsiteX8" fmla="*/ 1844812 w 7959878"/>
              <a:gd name="connsiteY8" fmla="*/ 78192 h 1894925"/>
              <a:gd name="connsiteX9" fmla="*/ 3059464 w 7959878"/>
              <a:gd name="connsiteY9" fmla="*/ 143354 h 1894925"/>
              <a:gd name="connsiteX10" fmla="*/ 4549344 w 7959878"/>
              <a:gd name="connsiteY10" fmla="*/ 622318 h 1894925"/>
              <a:gd name="connsiteX11" fmla="*/ 5101706 w 7959878"/>
              <a:gd name="connsiteY11" fmla="*/ 237024 h 1894925"/>
              <a:gd name="connsiteX0" fmla="*/ 5101706 w 7959878"/>
              <a:gd name="connsiteY0" fmla="*/ 219056 h 1876957"/>
              <a:gd name="connsiteX1" fmla="*/ 7680472 w 7959878"/>
              <a:gd name="connsiteY1" fmla="*/ 105023 h 1876957"/>
              <a:gd name="connsiteX2" fmla="*/ 7959878 w 7959878"/>
              <a:gd name="connsiteY2" fmla="*/ 384429 h 1876957"/>
              <a:gd name="connsiteX3" fmla="*/ 7959878 w 7959878"/>
              <a:gd name="connsiteY3" fmla="*/ 1781423 h 1876957"/>
              <a:gd name="connsiteX4" fmla="*/ 7959878 w 7959878"/>
              <a:gd name="connsiteY4" fmla="*/ 1781423 h 1876957"/>
              <a:gd name="connsiteX5" fmla="*/ 5122550 w 7959878"/>
              <a:gd name="connsiteY5" fmla="*/ 1876957 h 1876957"/>
              <a:gd name="connsiteX6" fmla="*/ 1969917 w 7959878"/>
              <a:gd name="connsiteY6" fmla="*/ 1822366 h 1876957"/>
              <a:gd name="connsiteX7" fmla="*/ 2364 w 7959878"/>
              <a:gd name="connsiteY7" fmla="*/ 1013214 h 1876957"/>
              <a:gd name="connsiteX8" fmla="*/ 1844812 w 7959878"/>
              <a:gd name="connsiteY8" fmla="*/ 60224 h 1876957"/>
              <a:gd name="connsiteX9" fmla="*/ 3059464 w 7959878"/>
              <a:gd name="connsiteY9" fmla="*/ 125386 h 1876957"/>
              <a:gd name="connsiteX10" fmla="*/ 3277827 w 7959878"/>
              <a:gd name="connsiteY10" fmla="*/ 296435 h 1876957"/>
              <a:gd name="connsiteX11" fmla="*/ 4549344 w 7959878"/>
              <a:gd name="connsiteY11" fmla="*/ 604350 h 1876957"/>
              <a:gd name="connsiteX12" fmla="*/ 5101706 w 7959878"/>
              <a:gd name="connsiteY12" fmla="*/ 219056 h 1876957"/>
              <a:gd name="connsiteX0" fmla="*/ 5101706 w 7959878"/>
              <a:gd name="connsiteY0" fmla="*/ 253335 h 1911236"/>
              <a:gd name="connsiteX1" fmla="*/ 7680472 w 7959878"/>
              <a:gd name="connsiteY1" fmla="*/ 139302 h 1911236"/>
              <a:gd name="connsiteX2" fmla="*/ 7959878 w 7959878"/>
              <a:gd name="connsiteY2" fmla="*/ 418708 h 1911236"/>
              <a:gd name="connsiteX3" fmla="*/ 7959878 w 7959878"/>
              <a:gd name="connsiteY3" fmla="*/ 1815702 h 1911236"/>
              <a:gd name="connsiteX4" fmla="*/ 7959878 w 7959878"/>
              <a:gd name="connsiteY4" fmla="*/ 1815702 h 1911236"/>
              <a:gd name="connsiteX5" fmla="*/ 5122550 w 7959878"/>
              <a:gd name="connsiteY5" fmla="*/ 1911236 h 1911236"/>
              <a:gd name="connsiteX6" fmla="*/ 1969917 w 7959878"/>
              <a:gd name="connsiteY6" fmla="*/ 1856645 h 1911236"/>
              <a:gd name="connsiteX7" fmla="*/ 2364 w 7959878"/>
              <a:gd name="connsiteY7" fmla="*/ 1047493 h 1911236"/>
              <a:gd name="connsiteX8" fmla="*/ 1844812 w 7959878"/>
              <a:gd name="connsiteY8" fmla="*/ 94503 h 1911236"/>
              <a:gd name="connsiteX9" fmla="*/ 2868395 w 7959878"/>
              <a:gd name="connsiteY9" fmla="*/ 45632 h 1911236"/>
              <a:gd name="connsiteX10" fmla="*/ 3277827 w 7959878"/>
              <a:gd name="connsiteY10" fmla="*/ 330714 h 1911236"/>
              <a:gd name="connsiteX11" fmla="*/ 4549344 w 7959878"/>
              <a:gd name="connsiteY11" fmla="*/ 638629 h 1911236"/>
              <a:gd name="connsiteX12" fmla="*/ 5101706 w 7959878"/>
              <a:gd name="connsiteY12" fmla="*/ 253335 h 1911236"/>
              <a:gd name="connsiteX0" fmla="*/ 5101706 w 7959878"/>
              <a:gd name="connsiteY0" fmla="*/ 249785 h 1907686"/>
              <a:gd name="connsiteX1" fmla="*/ 7680472 w 7959878"/>
              <a:gd name="connsiteY1" fmla="*/ 135752 h 1907686"/>
              <a:gd name="connsiteX2" fmla="*/ 7959878 w 7959878"/>
              <a:gd name="connsiteY2" fmla="*/ 415158 h 1907686"/>
              <a:gd name="connsiteX3" fmla="*/ 7959878 w 7959878"/>
              <a:gd name="connsiteY3" fmla="*/ 1812152 h 1907686"/>
              <a:gd name="connsiteX4" fmla="*/ 7959878 w 7959878"/>
              <a:gd name="connsiteY4" fmla="*/ 1812152 h 1907686"/>
              <a:gd name="connsiteX5" fmla="*/ 5122550 w 7959878"/>
              <a:gd name="connsiteY5" fmla="*/ 1907686 h 1907686"/>
              <a:gd name="connsiteX6" fmla="*/ 1969917 w 7959878"/>
              <a:gd name="connsiteY6" fmla="*/ 1853095 h 1907686"/>
              <a:gd name="connsiteX7" fmla="*/ 2364 w 7959878"/>
              <a:gd name="connsiteY7" fmla="*/ 1043943 h 1907686"/>
              <a:gd name="connsiteX8" fmla="*/ 1844812 w 7959878"/>
              <a:gd name="connsiteY8" fmla="*/ 90953 h 1907686"/>
              <a:gd name="connsiteX9" fmla="*/ 3045816 w 7959878"/>
              <a:gd name="connsiteY9" fmla="*/ 50227 h 1907686"/>
              <a:gd name="connsiteX10" fmla="*/ 3277827 w 7959878"/>
              <a:gd name="connsiteY10" fmla="*/ 327164 h 1907686"/>
              <a:gd name="connsiteX11" fmla="*/ 4549344 w 7959878"/>
              <a:gd name="connsiteY11" fmla="*/ 635079 h 1907686"/>
              <a:gd name="connsiteX12" fmla="*/ 5101706 w 7959878"/>
              <a:gd name="connsiteY12" fmla="*/ 249785 h 1907686"/>
              <a:gd name="connsiteX0" fmla="*/ 5101706 w 7959878"/>
              <a:gd name="connsiteY0" fmla="*/ 249785 h 1907686"/>
              <a:gd name="connsiteX1" fmla="*/ 7680472 w 7959878"/>
              <a:gd name="connsiteY1" fmla="*/ 135752 h 1907686"/>
              <a:gd name="connsiteX2" fmla="*/ 7959878 w 7959878"/>
              <a:gd name="connsiteY2" fmla="*/ 415158 h 1907686"/>
              <a:gd name="connsiteX3" fmla="*/ 7959878 w 7959878"/>
              <a:gd name="connsiteY3" fmla="*/ 1812152 h 1907686"/>
              <a:gd name="connsiteX4" fmla="*/ 7959878 w 7959878"/>
              <a:gd name="connsiteY4" fmla="*/ 1812152 h 1907686"/>
              <a:gd name="connsiteX5" fmla="*/ 5122550 w 7959878"/>
              <a:gd name="connsiteY5" fmla="*/ 1907686 h 1907686"/>
              <a:gd name="connsiteX6" fmla="*/ 1969917 w 7959878"/>
              <a:gd name="connsiteY6" fmla="*/ 1853095 h 1907686"/>
              <a:gd name="connsiteX7" fmla="*/ 2364 w 7959878"/>
              <a:gd name="connsiteY7" fmla="*/ 1043943 h 1907686"/>
              <a:gd name="connsiteX8" fmla="*/ 1844812 w 7959878"/>
              <a:gd name="connsiteY8" fmla="*/ 90953 h 1907686"/>
              <a:gd name="connsiteX9" fmla="*/ 3045816 w 7959878"/>
              <a:gd name="connsiteY9" fmla="*/ 50227 h 1907686"/>
              <a:gd name="connsiteX10" fmla="*/ 3305123 w 7959878"/>
              <a:gd name="connsiteY10" fmla="*/ 270148 h 1907686"/>
              <a:gd name="connsiteX11" fmla="*/ 4549344 w 7959878"/>
              <a:gd name="connsiteY11" fmla="*/ 635079 h 1907686"/>
              <a:gd name="connsiteX12" fmla="*/ 5101706 w 7959878"/>
              <a:gd name="connsiteY12" fmla="*/ 249785 h 1907686"/>
              <a:gd name="connsiteX0" fmla="*/ 5101706 w 7959878"/>
              <a:gd name="connsiteY0" fmla="*/ 338190 h 1996091"/>
              <a:gd name="connsiteX1" fmla="*/ 7680472 w 7959878"/>
              <a:gd name="connsiteY1" fmla="*/ 224157 h 1996091"/>
              <a:gd name="connsiteX2" fmla="*/ 7959878 w 7959878"/>
              <a:gd name="connsiteY2" fmla="*/ 503563 h 1996091"/>
              <a:gd name="connsiteX3" fmla="*/ 7959878 w 7959878"/>
              <a:gd name="connsiteY3" fmla="*/ 1900557 h 1996091"/>
              <a:gd name="connsiteX4" fmla="*/ 7959878 w 7959878"/>
              <a:gd name="connsiteY4" fmla="*/ 1900557 h 1996091"/>
              <a:gd name="connsiteX5" fmla="*/ 5122550 w 7959878"/>
              <a:gd name="connsiteY5" fmla="*/ 1996091 h 1996091"/>
              <a:gd name="connsiteX6" fmla="*/ 1969917 w 7959878"/>
              <a:gd name="connsiteY6" fmla="*/ 1941500 h 1996091"/>
              <a:gd name="connsiteX7" fmla="*/ 2364 w 7959878"/>
              <a:gd name="connsiteY7" fmla="*/ 1132348 h 1996091"/>
              <a:gd name="connsiteX8" fmla="*/ 1844812 w 7959878"/>
              <a:gd name="connsiteY8" fmla="*/ 57180 h 1996091"/>
              <a:gd name="connsiteX9" fmla="*/ 3045816 w 7959878"/>
              <a:gd name="connsiteY9" fmla="*/ 138632 h 1996091"/>
              <a:gd name="connsiteX10" fmla="*/ 3305123 w 7959878"/>
              <a:gd name="connsiteY10" fmla="*/ 358553 h 1996091"/>
              <a:gd name="connsiteX11" fmla="*/ 4549344 w 7959878"/>
              <a:gd name="connsiteY11" fmla="*/ 723484 h 1996091"/>
              <a:gd name="connsiteX12" fmla="*/ 5101706 w 7959878"/>
              <a:gd name="connsiteY12" fmla="*/ 338190 h 1996091"/>
              <a:gd name="connsiteX0" fmla="*/ 5101706 w 7959878"/>
              <a:gd name="connsiteY0" fmla="*/ 338190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549344 w 7959878"/>
              <a:gd name="connsiteY12" fmla="*/ 723484 h 1996091"/>
              <a:gd name="connsiteX13" fmla="*/ 5101706 w 7959878"/>
              <a:gd name="connsiteY13" fmla="*/ 338190 h 1996091"/>
              <a:gd name="connsiteX0" fmla="*/ 5115354 w 7959878"/>
              <a:gd name="connsiteY0" fmla="*/ 370771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549344 w 7959878"/>
              <a:gd name="connsiteY12" fmla="*/ 723484 h 1996091"/>
              <a:gd name="connsiteX13" fmla="*/ 5115354 w 7959878"/>
              <a:gd name="connsiteY13" fmla="*/ 370771 h 1996091"/>
              <a:gd name="connsiteX0" fmla="*/ 5115354 w 7959878"/>
              <a:gd name="connsiteY0" fmla="*/ 370771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522049 w 7959878"/>
              <a:gd name="connsiteY12" fmla="*/ 690903 h 1996091"/>
              <a:gd name="connsiteX13" fmla="*/ 5115354 w 7959878"/>
              <a:gd name="connsiteY13" fmla="*/ 370771 h 1996091"/>
              <a:gd name="connsiteX0" fmla="*/ 5074411 w 7959878"/>
              <a:gd name="connsiteY0" fmla="*/ 370771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522049 w 7959878"/>
              <a:gd name="connsiteY12" fmla="*/ 690903 h 1996091"/>
              <a:gd name="connsiteX13" fmla="*/ 5074411 w 7959878"/>
              <a:gd name="connsiteY13" fmla="*/ 370771 h 1996091"/>
              <a:gd name="connsiteX0" fmla="*/ 5074411 w 7959878"/>
              <a:gd name="connsiteY0" fmla="*/ 370771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617584 w 7959878"/>
              <a:gd name="connsiteY12" fmla="*/ 642032 h 1996091"/>
              <a:gd name="connsiteX13" fmla="*/ 5074411 w 7959878"/>
              <a:gd name="connsiteY13" fmla="*/ 370771 h 1996091"/>
              <a:gd name="connsiteX0" fmla="*/ 5115354 w 7959878"/>
              <a:gd name="connsiteY0" fmla="*/ 387061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617584 w 7959878"/>
              <a:gd name="connsiteY12" fmla="*/ 642032 h 1996091"/>
              <a:gd name="connsiteX13" fmla="*/ 5115354 w 7959878"/>
              <a:gd name="connsiteY13" fmla="*/ 387061 h 1996091"/>
              <a:gd name="connsiteX0" fmla="*/ 5088059 w 7959878"/>
              <a:gd name="connsiteY0" fmla="*/ 362625 h 1996091"/>
              <a:gd name="connsiteX1" fmla="*/ 7276621 w 7959878"/>
              <a:gd name="connsiteY1" fmla="*/ 236375 h 1996091"/>
              <a:gd name="connsiteX2" fmla="*/ 7680472 w 7959878"/>
              <a:gd name="connsiteY2" fmla="*/ 224157 h 1996091"/>
              <a:gd name="connsiteX3" fmla="*/ 7959878 w 7959878"/>
              <a:gd name="connsiteY3" fmla="*/ 503563 h 1996091"/>
              <a:gd name="connsiteX4" fmla="*/ 7959878 w 7959878"/>
              <a:gd name="connsiteY4" fmla="*/ 1900557 h 1996091"/>
              <a:gd name="connsiteX5" fmla="*/ 7959878 w 7959878"/>
              <a:gd name="connsiteY5" fmla="*/ 1900557 h 1996091"/>
              <a:gd name="connsiteX6" fmla="*/ 5122550 w 7959878"/>
              <a:gd name="connsiteY6" fmla="*/ 1996091 h 1996091"/>
              <a:gd name="connsiteX7" fmla="*/ 1969917 w 7959878"/>
              <a:gd name="connsiteY7" fmla="*/ 1941500 h 1996091"/>
              <a:gd name="connsiteX8" fmla="*/ 2364 w 7959878"/>
              <a:gd name="connsiteY8" fmla="*/ 1132348 h 1996091"/>
              <a:gd name="connsiteX9" fmla="*/ 1844812 w 7959878"/>
              <a:gd name="connsiteY9" fmla="*/ 57180 h 1996091"/>
              <a:gd name="connsiteX10" fmla="*/ 3045816 w 7959878"/>
              <a:gd name="connsiteY10" fmla="*/ 138632 h 1996091"/>
              <a:gd name="connsiteX11" fmla="*/ 3305123 w 7959878"/>
              <a:gd name="connsiteY11" fmla="*/ 358553 h 1996091"/>
              <a:gd name="connsiteX12" fmla="*/ 4617584 w 7959878"/>
              <a:gd name="connsiteY12" fmla="*/ 642032 h 1996091"/>
              <a:gd name="connsiteX13" fmla="*/ 5088059 w 7959878"/>
              <a:gd name="connsiteY13" fmla="*/ 362625 h 19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59878" h="1996091">
                <a:moveTo>
                  <a:pt x="5088059" y="362625"/>
                </a:moveTo>
                <a:lnTo>
                  <a:pt x="7276621" y="236375"/>
                </a:lnTo>
                <a:lnTo>
                  <a:pt x="7680472" y="224157"/>
                </a:lnTo>
                <a:lnTo>
                  <a:pt x="7959878" y="503563"/>
                </a:lnTo>
                <a:lnTo>
                  <a:pt x="7959878" y="1900557"/>
                </a:lnTo>
                <a:lnTo>
                  <a:pt x="7959878" y="1900557"/>
                </a:lnTo>
                <a:lnTo>
                  <a:pt x="5122550" y="1996091"/>
                </a:lnTo>
                <a:lnTo>
                  <a:pt x="1969917" y="1941500"/>
                </a:lnTo>
                <a:cubicBezTo>
                  <a:pt x="1441824" y="1729666"/>
                  <a:pt x="-67770" y="1451832"/>
                  <a:pt x="2364" y="1132348"/>
                </a:cubicBezTo>
                <a:cubicBezTo>
                  <a:pt x="72498" y="812864"/>
                  <a:pt x="1344394" y="211939"/>
                  <a:pt x="1844812" y="57180"/>
                </a:cubicBezTo>
                <a:cubicBezTo>
                  <a:pt x="2345230" y="-97579"/>
                  <a:pt x="2791058" y="107409"/>
                  <a:pt x="3045816" y="138632"/>
                </a:cubicBezTo>
                <a:cubicBezTo>
                  <a:pt x="3300574" y="169855"/>
                  <a:pt x="3056810" y="278726"/>
                  <a:pt x="3305123" y="358553"/>
                </a:cubicBezTo>
                <a:cubicBezTo>
                  <a:pt x="3553436" y="438380"/>
                  <a:pt x="4329527" y="646783"/>
                  <a:pt x="4617584" y="642032"/>
                </a:cubicBezTo>
                <a:lnTo>
                  <a:pt x="5088059" y="36262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61" y="-48063"/>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052" name="TextBox 3"/>
          <p:cNvSpPr txBox="1">
            <a:spLocks noChangeArrowheads="1"/>
          </p:cNvSpPr>
          <p:nvPr/>
        </p:nvSpPr>
        <p:spPr bwMode="auto">
          <a:xfrm>
            <a:off x="143661" y="2665863"/>
            <a:ext cx="1337289"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00"/>
                </a:solidFill>
                <a:latin typeface="Calibri" pitchFamily="34" charset="0"/>
              </a:rPr>
              <a:t>Inputs</a:t>
            </a:r>
            <a:r>
              <a:rPr lang="en-US" sz="2000" b="1" dirty="0" smtClean="0">
                <a:solidFill>
                  <a:srgbClr val="FF0000"/>
                </a:solidFill>
                <a:latin typeface="Calibri" pitchFamily="34" charset="0"/>
              </a:rPr>
              <a:t>?</a:t>
            </a:r>
          </a:p>
          <a:p>
            <a:pPr eaLnBrk="1" hangingPunct="1"/>
            <a:endParaRPr lang="en-US" sz="2000" b="1" dirty="0">
              <a:solidFill>
                <a:srgbClr val="FF0000"/>
              </a:solidFill>
              <a:latin typeface="Calibri" pitchFamily="34" charset="0"/>
            </a:endParaRP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Outputs?</a:t>
            </a:r>
          </a:p>
          <a:p>
            <a:pPr eaLnBrk="1" hangingPunct="1"/>
            <a:endParaRPr lang="en-US" sz="2000" b="1" dirty="0" smtClean="0">
              <a:solidFill>
                <a:srgbClr val="FF0000"/>
              </a:solidFill>
              <a:latin typeface="Calibri" pitchFamily="34" charset="0"/>
            </a:endParaRP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Processor?</a:t>
            </a:r>
          </a:p>
          <a:p>
            <a:pPr eaLnBrk="1" hangingPunct="1"/>
            <a:endParaRPr lang="en-US" sz="2000" b="1" dirty="0" smtClean="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endParaRPr lang="en-US" sz="2000" b="1" dirty="0">
              <a:solidFill>
                <a:srgbClr val="FF0000"/>
              </a:solidFill>
              <a:latin typeface="Calibri" pitchFamily="34" charset="0"/>
            </a:endParaRPr>
          </a:p>
          <a:p>
            <a:pPr eaLnBrk="1" hangingPunct="1"/>
            <a:r>
              <a:rPr lang="en-US" sz="2000" b="1" dirty="0">
                <a:solidFill>
                  <a:srgbClr val="FF0000"/>
                </a:solidFill>
                <a:latin typeface="Calibri" pitchFamily="34" charset="0"/>
              </a:rPr>
              <a:t>Storage?</a:t>
            </a:r>
          </a:p>
        </p:txBody>
      </p:sp>
      <p:sp>
        <p:nvSpPr>
          <p:cNvPr id="4" name="Rectangle 3"/>
          <p:cNvSpPr/>
          <p:nvPr/>
        </p:nvSpPr>
        <p:spPr>
          <a:xfrm>
            <a:off x="8077200" y="2232818"/>
            <a:ext cx="4800600" cy="66797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7141637" y="2612409"/>
            <a:ext cx="1375707" cy="1821976"/>
          </a:xfrm>
          <a:custGeom>
            <a:avLst/>
            <a:gdLst>
              <a:gd name="connsiteX0" fmla="*/ 0 w 1333911"/>
              <a:gd name="connsiteY0" fmla="*/ 1143000 h 1143000"/>
              <a:gd name="connsiteX1" fmla="*/ 285750 w 1333911"/>
              <a:gd name="connsiteY1" fmla="*/ 0 h 1143000"/>
              <a:gd name="connsiteX2" fmla="*/ 1333911 w 1333911"/>
              <a:gd name="connsiteY2" fmla="*/ 0 h 1143000"/>
              <a:gd name="connsiteX3" fmla="*/ 1048161 w 1333911"/>
              <a:gd name="connsiteY3" fmla="*/ 1143000 h 1143000"/>
              <a:gd name="connsiteX4" fmla="*/ 0 w 1333911"/>
              <a:gd name="connsiteY4" fmla="*/ 1143000 h 1143000"/>
              <a:gd name="connsiteX0" fmla="*/ 0 w 1333911"/>
              <a:gd name="connsiteY0" fmla="*/ 1143000 h 1538785"/>
              <a:gd name="connsiteX1" fmla="*/ 285750 w 1333911"/>
              <a:gd name="connsiteY1" fmla="*/ 0 h 1538785"/>
              <a:gd name="connsiteX2" fmla="*/ 1333911 w 1333911"/>
              <a:gd name="connsiteY2" fmla="*/ 0 h 1538785"/>
              <a:gd name="connsiteX3" fmla="*/ 1143695 w 1333911"/>
              <a:gd name="connsiteY3" fmla="*/ 1538785 h 1538785"/>
              <a:gd name="connsiteX4" fmla="*/ 0 w 1333911"/>
              <a:gd name="connsiteY4" fmla="*/ 1143000 h 1538785"/>
              <a:gd name="connsiteX0" fmla="*/ 0 w 1333911"/>
              <a:gd name="connsiteY0" fmla="*/ 1143000 h 1538785"/>
              <a:gd name="connsiteX1" fmla="*/ 240948 w 1333911"/>
              <a:gd name="connsiteY1" fmla="*/ 767412 h 1538785"/>
              <a:gd name="connsiteX2" fmla="*/ 285750 w 1333911"/>
              <a:gd name="connsiteY2" fmla="*/ 0 h 1538785"/>
              <a:gd name="connsiteX3" fmla="*/ 1333911 w 1333911"/>
              <a:gd name="connsiteY3" fmla="*/ 0 h 1538785"/>
              <a:gd name="connsiteX4" fmla="*/ 1143695 w 1333911"/>
              <a:gd name="connsiteY4" fmla="*/ 1538785 h 1538785"/>
              <a:gd name="connsiteX5" fmla="*/ 0 w 1333911"/>
              <a:gd name="connsiteY5" fmla="*/ 1143000 h 1538785"/>
              <a:gd name="connsiteX0" fmla="*/ 0 w 1361206"/>
              <a:gd name="connsiteY0" fmla="*/ 1261826 h 1538785"/>
              <a:gd name="connsiteX1" fmla="*/ 268243 w 1361206"/>
              <a:gd name="connsiteY1" fmla="*/ 767412 h 1538785"/>
              <a:gd name="connsiteX2" fmla="*/ 313045 w 1361206"/>
              <a:gd name="connsiteY2" fmla="*/ 0 h 1538785"/>
              <a:gd name="connsiteX3" fmla="*/ 1361206 w 1361206"/>
              <a:gd name="connsiteY3" fmla="*/ 0 h 1538785"/>
              <a:gd name="connsiteX4" fmla="*/ 1170990 w 1361206"/>
              <a:gd name="connsiteY4" fmla="*/ 1538785 h 1538785"/>
              <a:gd name="connsiteX5" fmla="*/ 0 w 1361206"/>
              <a:gd name="connsiteY5" fmla="*/ 1261826 h 1538785"/>
              <a:gd name="connsiteX0" fmla="*/ 14501 w 1375707"/>
              <a:gd name="connsiteY0" fmla="*/ 1309356 h 1586315"/>
              <a:gd name="connsiteX1" fmla="*/ 282744 w 1375707"/>
              <a:gd name="connsiteY1" fmla="*/ 814942 h 1586315"/>
              <a:gd name="connsiteX2" fmla="*/ 0 w 1375707"/>
              <a:gd name="connsiteY2" fmla="*/ 0 h 1586315"/>
              <a:gd name="connsiteX3" fmla="*/ 1375707 w 1375707"/>
              <a:gd name="connsiteY3" fmla="*/ 47530 h 1586315"/>
              <a:gd name="connsiteX4" fmla="*/ 1185491 w 1375707"/>
              <a:gd name="connsiteY4" fmla="*/ 1586315 h 1586315"/>
              <a:gd name="connsiteX5" fmla="*/ 14501 w 1375707"/>
              <a:gd name="connsiteY5" fmla="*/ 1309356 h 1586315"/>
              <a:gd name="connsiteX0" fmla="*/ 14501 w 1375707"/>
              <a:gd name="connsiteY0" fmla="*/ 1309356 h 1586315"/>
              <a:gd name="connsiteX1" fmla="*/ 228153 w 1375707"/>
              <a:gd name="connsiteY1" fmla="*/ 814942 h 1586315"/>
              <a:gd name="connsiteX2" fmla="*/ 0 w 1375707"/>
              <a:gd name="connsiteY2" fmla="*/ 0 h 1586315"/>
              <a:gd name="connsiteX3" fmla="*/ 1375707 w 1375707"/>
              <a:gd name="connsiteY3" fmla="*/ 47530 h 1586315"/>
              <a:gd name="connsiteX4" fmla="*/ 1185491 w 1375707"/>
              <a:gd name="connsiteY4" fmla="*/ 1586315 h 1586315"/>
              <a:gd name="connsiteX5" fmla="*/ 14501 w 1375707"/>
              <a:gd name="connsiteY5" fmla="*/ 1309356 h 15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707" h="1586315">
                <a:moveTo>
                  <a:pt x="14501" y="1309356"/>
                </a:moveTo>
                <a:cubicBezTo>
                  <a:pt x="49324" y="1144552"/>
                  <a:pt x="193330" y="979746"/>
                  <a:pt x="228153" y="814942"/>
                </a:cubicBezTo>
                <a:lnTo>
                  <a:pt x="0" y="0"/>
                </a:lnTo>
                <a:lnTo>
                  <a:pt x="1375707" y="47530"/>
                </a:lnTo>
                <a:lnTo>
                  <a:pt x="1185491" y="1586315"/>
                </a:lnTo>
                <a:lnTo>
                  <a:pt x="14501" y="130935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0" y="755490"/>
            <a:ext cx="9144000" cy="1508105"/>
          </a:xfrm>
          <a:prstGeom prst="rect">
            <a:avLst/>
          </a:prstGeom>
        </p:spPr>
        <p:txBody>
          <a:bodyPr wrap="square">
            <a:spAutoFit/>
          </a:bodyPr>
          <a:lstStyle/>
          <a:p>
            <a:pPr marL="288925" lvl="0" indent="-288925">
              <a:buAutoNum type="arabicPeriod"/>
              <a:defRPr/>
            </a:pPr>
            <a:r>
              <a:rPr lang="en-US" sz="2300" dirty="0" smtClean="0">
                <a:solidFill>
                  <a:srgbClr val="FFFF00"/>
                </a:solidFill>
                <a:effectLst>
                  <a:outerShdw blurRad="38100" dist="38100" dir="2700000" algn="tl">
                    <a:srgbClr val="000000">
                      <a:alpha val="43137"/>
                    </a:srgbClr>
                  </a:outerShdw>
                </a:effectLst>
              </a:rPr>
              <a:t>Connect </a:t>
            </a:r>
            <a:r>
              <a:rPr lang="en-US" sz="2300" dirty="0">
                <a:solidFill>
                  <a:srgbClr val="FFFF00"/>
                </a:solidFill>
                <a:effectLst>
                  <a:outerShdw blurRad="38100" dist="38100" dir="2700000" algn="tl">
                    <a:srgbClr val="000000">
                      <a:alpha val="43137"/>
                    </a:srgbClr>
                  </a:outerShdw>
                </a:effectLst>
              </a:rPr>
              <a:t>a motor to any port (A, B, or C</a:t>
            </a:r>
            <a:r>
              <a:rPr lang="en-US" sz="2300" dirty="0" smtClean="0">
                <a:solidFill>
                  <a:srgbClr val="FFFF00"/>
                </a:solidFill>
                <a:effectLst>
                  <a:outerShdw blurRad="38100" dist="38100" dir="2700000" algn="tl">
                    <a:srgbClr val="000000">
                      <a:alpha val="43137"/>
                    </a:srgbClr>
                  </a:outerShdw>
                </a:effectLst>
              </a:rPr>
              <a:t>)   </a:t>
            </a:r>
          </a:p>
          <a:p>
            <a:pPr marL="288925" lvl="0" indent="-288925">
              <a:buAutoNum type="arabicPeriod"/>
              <a:defRPr/>
            </a:pPr>
            <a:r>
              <a:rPr lang="en-US" sz="2300" dirty="0" smtClean="0">
                <a:solidFill>
                  <a:srgbClr val="FFFF00"/>
                </a:solidFill>
                <a:effectLst>
                  <a:outerShdw blurRad="38100" dist="38100" dir="2700000" algn="tl">
                    <a:srgbClr val="000000">
                      <a:alpha val="43137"/>
                    </a:srgbClr>
                  </a:outerShdw>
                </a:effectLst>
              </a:rPr>
              <a:t>Connect </a:t>
            </a:r>
            <a:r>
              <a:rPr lang="en-US" sz="2300" dirty="0">
                <a:solidFill>
                  <a:srgbClr val="FFFF00"/>
                </a:solidFill>
                <a:effectLst>
                  <a:outerShdw blurRad="38100" dist="38100" dir="2700000" algn="tl">
                    <a:srgbClr val="000000">
                      <a:alpha val="43137"/>
                    </a:srgbClr>
                  </a:outerShdw>
                </a:effectLst>
              </a:rPr>
              <a:t>a Touch Sensor to Port 1</a:t>
            </a:r>
          </a:p>
          <a:p>
            <a:pPr lvl="0">
              <a:defRPr/>
            </a:pPr>
            <a:r>
              <a:rPr lang="en-US" sz="2300" dirty="0" smtClean="0">
                <a:solidFill>
                  <a:srgbClr val="FFFF00"/>
                </a:solidFill>
                <a:effectLst>
                  <a:outerShdw blurRad="38100" dist="38100" dir="2700000" algn="tl">
                    <a:srgbClr val="000000">
                      <a:alpha val="43137"/>
                    </a:srgbClr>
                  </a:outerShdw>
                </a:effectLst>
              </a:rPr>
              <a:t>3. Connect </a:t>
            </a:r>
            <a:r>
              <a:rPr lang="en-US" sz="2300" dirty="0">
                <a:solidFill>
                  <a:srgbClr val="FFFF00"/>
                </a:solidFill>
                <a:effectLst>
                  <a:outerShdw blurRad="38100" dist="38100" dir="2700000" algn="tl">
                    <a:srgbClr val="000000">
                      <a:alpha val="43137"/>
                    </a:srgbClr>
                  </a:outerShdw>
                </a:effectLst>
              </a:rPr>
              <a:t>NXT to computer with USB </a:t>
            </a:r>
            <a:r>
              <a:rPr lang="en-US" sz="2300" dirty="0" smtClean="0">
                <a:solidFill>
                  <a:srgbClr val="FFFF00"/>
                </a:solidFill>
                <a:effectLst>
                  <a:outerShdw blurRad="38100" dist="38100" dir="2700000" algn="tl">
                    <a:srgbClr val="000000">
                      <a:alpha val="43137"/>
                    </a:srgbClr>
                  </a:outerShdw>
                </a:effectLst>
              </a:rPr>
              <a:t>cable	</a:t>
            </a:r>
          </a:p>
          <a:p>
            <a:pPr lvl="0">
              <a:defRPr/>
            </a:pPr>
            <a:r>
              <a:rPr lang="en-US" sz="2300" dirty="0" smtClean="0">
                <a:solidFill>
                  <a:srgbClr val="FFFF00"/>
                </a:solidFill>
                <a:effectLst>
                  <a:outerShdw blurRad="38100" dist="38100" dir="2700000" algn="tl">
                    <a:srgbClr val="000000">
                      <a:alpha val="43137"/>
                    </a:srgbClr>
                  </a:outerShdw>
                </a:effectLst>
              </a:rPr>
              <a:t>4. </a:t>
            </a:r>
            <a:r>
              <a:rPr lang="en-US" sz="2300" dirty="0" smtClean="0">
                <a:solidFill>
                  <a:srgbClr val="FFFF00"/>
                </a:solidFill>
                <a:effectLst>
                  <a:outerShdw blurRad="38100" dist="38100" dir="2700000" algn="tl">
                    <a:srgbClr val="000000">
                      <a:alpha val="43137"/>
                    </a:srgbClr>
                  </a:outerShdw>
                </a:effectLst>
                <a:hlinkClick r:id="rId4" action="ppaction://hlinkfile"/>
              </a:rPr>
              <a:t>Start </a:t>
            </a:r>
            <a:r>
              <a:rPr lang="en-US" sz="2300" dirty="0">
                <a:solidFill>
                  <a:srgbClr val="FFFF00"/>
                </a:solidFill>
                <a:effectLst>
                  <a:outerShdw blurRad="38100" dist="38100" dir="2700000" algn="tl">
                    <a:srgbClr val="000000">
                      <a:alpha val="43137"/>
                    </a:srgbClr>
                  </a:outerShdw>
                </a:effectLst>
                <a:hlinkClick r:id="rId4" action="ppaction://hlinkfile"/>
              </a:rPr>
              <a:t>NXT-G software on </a:t>
            </a:r>
            <a:r>
              <a:rPr lang="en-US" sz="2300" dirty="0" smtClean="0">
                <a:solidFill>
                  <a:srgbClr val="FFFF00"/>
                </a:solidFill>
                <a:effectLst>
                  <a:outerShdw blurRad="38100" dist="38100" dir="2700000" algn="tl">
                    <a:srgbClr val="000000">
                      <a:alpha val="43137"/>
                    </a:srgbClr>
                  </a:outerShdw>
                </a:effectLst>
                <a:hlinkClick r:id="rId4" action="ppaction://hlinkfile"/>
              </a:rPr>
              <a:t>computer</a:t>
            </a:r>
            <a:r>
              <a:rPr lang="en-US" sz="2300" dirty="0" smtClean="0">
                <a:solidFill>
                  <a:srgbClr val="FFFF00"/>
                </a:solidFill>
                <a:effectLst>
                  <a:outerShdw blurRad="38100" dist="38100" dir="2700000" algn="tl">
                    <a:srgbClr val="000000">
                      <a:alpha val="43137"/>
                    </a:srgbClr>
                  </a:outerShdw>
                </a:effectLst>
              </a:rPr>
              <a:t>	5. Under </a:t>
            </a:r>
            <a:r>
              <a:rPr lang="en-US" sz="2300" dirty="0">
                <a:solidFill>
                  <a:srgbClr val="FFFF00"/>
                </a:solidFill>
                <a:effectLst>
                  <a:outerShdw blurRad="38100" dist="38100" dir="2700000" algn="tl">
                    <a:srgbClr val="000000">
                      <a:alpha val="43137"/>
                    </a:srgbClr>
                  </a:outerShdw>
                </a:effectLst>
              </a:rPr>
              <a:t>“File”, select “New</a:t>
            </a:r>
          </a:p>
        </p:txBody>
      </p:sp>
    </p:spTree>
    <p:extLst>
      <p:ext uri="{BB962C8B-B14F-4D97-AF65-F5344CB8AC3E}">
        <p14:creationId xmlns="" xmlns:p14="http://schemas.microsoft.com/office/powerpoint/2010/main" val="2390315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899" y="67270"/>
            <a:ext cx="8848063"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The NXT </a:t>
            </a:r>
            <a:r>
              <a:rPr lang="en-US" sz="5400" b="1" spc="100" dirty="0" smtClean="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rPr>
              <a:t>Computer Demo</a:t>
            </a:r>
            <a:endParaRPr lang="en-US" sz="5400" b="1" spc="100" dirty="0">
              <a:ln w="18000">
                <a:solidFill>
                  <a:schemeClr val="accent1">
                    <a:satMod val="200000"/>
                    <a:tint val="72000"/>
                  </a:schemeClr>
                </a:solidFill>
                <a:prstDash val="solid"/>
              </a:ln>
              <a:solidFill>
                <a:srgbClr val="00B050">
                  <a:alpha val="23000"/>
                </a:srgbClr>
              </a:solidFill>
              <a:effectLst>
                <a:outerShdw blurRad="25000" dist="20000" dir="16020000" algn="tl">
                  <a:schemeClr val="accent1">
                    <a:satMod val="200000"/>
                    <a:shade val="1000"/>
                    <a:alpha val="60000"/>
                  </a:schemeClr>
                </a:outerShdw>
              </a:effectLst>
              <a:latin typeface="+mn-lt"/>
              <a:cs typeface="+mn-cs"/>
            </a:endParaRPr>
          </a:p>
        </p:txBody>
      </p:sp>
      <p:sp>
        <p:nvSpPr>
          <p:cNvPr id="2" name="Rectangle 1"/>
          <p:cNvSpPr/>
          <p:nvPr/>
        </p:nvSpPr>
        <p:spPr>
          <a:xfrm>
            <a:off x="147898" y="1447800"/>
            <a:ext cx="8996101" cy="5293757"/>
          </a:xfrm>
          <a:prstGeom prst="rect">
            <a:avLst/>
          </a:prstGeom>
        </p:spPr>
        <p:txBody>
          <a:bodyPr wrap="square">
            <a:spAutoFit/>
          </a:bodyPr>
          <a:lstStyle/>
          <a:p>
            <a:pPr lvl="0">
              <a:defRPr/>
            </a:pPr>
            <a:r>
              <a:rPr lang="en-US" sz="2600" i="1" u="sng" dirty="0" smtClean="0">
                <a:solidFill>
                  <a:srgbClr val="FFFF00"/>
                </a:solidFill>
                <a:effectLst>
                  <a:outerShdw blurRad="38100" dist="38100" dir="2700000" algn="tl">
                    <a:srgbClr val="000000">
                      <a:alpha val="43137"/>
                    </a:srgbClr>
                  </a:outerShdw>
                </a:effectLst>
              </a:rPr>
              <a:t>Procedure 1</a:t>
            </a:r>
            <a:r>
              <a:rPr lang="en-US" sz="2600" dirty="0" smtClean="0">
                <a:solidFill>
                  <a:srgbClr val="FFFF00"/>
                </a:solidFill>
                <a:effectLst>
                  <a:outerShdw blurRad="38100" dist="38100" dir="2700000" algn="tl">
                    <a:srgbClr val="000000">
                      <a:alpha val="43137"/>
                    </a:srgbClr>
                  </a:outerShdw>
                </a:effectLst>
              </a:rPr>
              <a:t> (Explore existing contents of Flash Memory)</a:t>
            </a:r>
          </a:p>
          <a:p>
            <a:pPr lvl="0">
              <a:defRPr/>
            </a:pPr>
            <a:endParaRPr lang="en-US" sz="2600" dirty="0" smtClean="0">
              <a:solidFill>
                <a:srgbClr val="FFFF00"/>
              </a:solidFill>
              <a:effectLst>
                <a:outerShdw blurRad="38100" dist="38100" dir="2700000" algn="tl">
                  <a:srgbClr val="000000">
                    <a:alpha val="43137"/>
                  </a:srgbClr>
                </a:outerShdw>
              </a:effectLst>
            </a:endParaRPr>
          </a:p>
          <a:p>
            <a:pPr marL="231775" lvl="0" indent="-231775">
              <a:buFont typeface="Arial"/>
              <a:buChar char="•"/>
              <a:defRPr/>
            </a:pPr>
            <a:r>
              <a:rPr lang="en-US" sz="2600" dirty="0" smtClean="0">
                <a:solidFill>
                  <a:srgbClr val="FFFF00"/>
                </a:solidFill>
                <a:effectLst>
                  <a:outerShdw blurRad="38100" dist="38100" dir="2700000" algn="tl">
                    <a:srgbClr val="000000">
                      <a:alpha val="43137"/>
                    </a:srgbClr>
                  </a:outerShdw>
                </a:effectLst>
              </a:rPr>
              <a:t>The NXT-G software is the environment we will be programming in</a:t>
            </a:r>
          </a:p>
          <a:p>
            <a:pPr marL="231775" lvl="0" indent="-231775">
              <a:buFont typeface="Arial"/>
              <a:buChar char="•"/>
              <a:defRPr/>
            </a:pPr>
            <a:r>
              <a:rPr lang="en-US" sz="2600" dirty="0" smtClean="0">
                <a:solidFill>
                  <a:srgbClr val="FFFF00"/>
                </a:solidFill>
                <a:effectLst>
                  <a:outerShdw blurRad="38100" dist="38100" dir="2700000" algn="tl">
                    <a:srgbClr val="000000">
                      <a:alpha val="43137"/>
                    </a:srgbClr>
                  </a:outerShdw>
                </a:effectLst>
              </a:rPr>
              <a:t>In the lower right of the programming field, there should be five buttons in a square-within-a-square pattern</a:t>
            </a:r>
          </a:p>
          <a:p>
            <a:pPr marL="742950" lvl="1" indent="-285750">
              <a:buFont typeface="Arial"/>
              <a:buChar char="•"/>
              <a:defRPr/>
            </a:pPr>
            <a:r>
              <a:rPr lang="en-US" sz="2600" dirty="0" smtClean="0">
                <a:solidFill>
                  <a:srgbClr val="FFFF00"/>
                </a:solidFill>
                <a:effectLst>
                  <a:outerShdw blurRad="38100" dist="38100" dir="2700000" algn="tl">
                    <a:srgbClr val="000000">
                      <a:alpha val="43137"/>
                    </a:srgbClr>
                  </a:outerShdw>
                </a:effectLst>
              </a:rPr>
              <a:t>Select the upper left button (with the embossed brick icon)</a:t>
            </a:r>
          </a:p>
          <a:p>
            <a:pPr marL="742950" lvl="1" indent="-285750">
              <a:buFont typeface="Arial"/>
              <a:buChar char="•"/>
              <a:defRPr/>
            </a:pPr>
            <a:r>
              <a:rPr lang="en-US" sz="2600" dirty="0" smtClean="0">
                <a:solidFill>
                  <a:srgbClr val="FFFF00"/>
                </a:solidFill>
                <a:effectLst>
                  <a:outerShdw blurRad="38100" dist="38100" dir="2700000" algn="tl">
                    <a:srgbClr val="000000">
                      <a:alpha val="43137"/>
                    </a:srgbClr>
                  </a:outerShdw>
                </a:effectLst>
              </a:rPr>
              <a:t>This should open a window with the “Communications” tab selected</a:t>
            </a:r>
          </a:p>
          <a:p>
            <a:pPr marL="231775" lvl="0" indent="-231775">
              <a:buFont typeface="Arial"/>
              <a:buChar char="•"/>
              <a:defRPr/>
            </a:pPr>
            <a:r>
              <a:rPr lang="en-US" sz="2600" dirty="0" smtClean="0">
                <a:solidFill>
                  <a:srgbClr val="FFFF00"/>
                </a:solidFill>
                <a:effectLst>
                  <a:outerShdw blurRad="38100" dist="38100" dir="2700000" algn="tl">
                    <a:srgbClr val="000000">
                      <a:alpha val="43137"/>
                    </a:srgbClr>
                  </a:outerShdw>
                </a:effectLst>
              </a:rPr>
              <a:t>Turn on the brick (Orange Button)</a:t>
            </a:r>
          </a:p>
          <a:p>
            <a:pPr marL="742950" lvl="1" indent="-285750">
              <a:buFont typeface="Arial"/>
              <a:buChar char="•"/>
              <a:defRPr/>
            </a:pPr>
            <a:r>
              <a:rPr lang="en-US" sz="2600" dirty="0" smtClean="0">
                <a:solidFill>
                  <a:srgbClr val="FFFF00"/>
                </a:solidFill>
                <a:effectLst>
                  <a:outerShdw blurRad="38100" dist="38100" dir="2700000" algn="tl">
                    <a:srgbClr val="000000">
                      <a:alpha val="43137"/>
                    </a:srgbClr>
                  </a:outerShdw>
                </a:effectLst>
              </a:rPr>
              <a:t>It should show up in the Communications window as “available”</a:t>
            </a:r>
            <a:endParaRPr lang="en-US" sz="2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724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TotalTime>
  <Words>3422</Words>
  <Application>Microsoft Office PowerPoint</Application>
  <PresentationFormat>On-screen Show (4:3)</PresentationFormat>
  <Paragraphs>563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2.7 The NXT Computer U2C7</vt:lpstr>
      <vt:lpstr>2.7 The NXT Computer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Review Question 1</vt:lpstr>
      <vt:lpstr>Review Question 1</vt:lpstr>
      <vt:lpstr>Review Question 2</vt:lpstr>
      <vt:lpstr>Review Question 2</vt:lpstr>
      <vt:lpstr>Review Question 3</vt:lpstr>
      <vt:lpstr>Review Question 3</vt:lpstr>
      <vt:lpstr>Review Question 4</vt:lpstr>
      <vt:lpstr>Review Question 4</vt:lpstr>
      <vt:lpstr>Review Question 5</vt:lpstr>
      <vt:lpstr>Review Question 5</vt:lpstr>
      <vt:lpstr>Review Question 6</vt:lpstr>
      <vt:lpstr>Review Question 6</vt:lpstr>
      <vt:lpstr>Review Question 7</vt:lpstr>
      <vt:lpstr>Review Question 7</vt:lpstr>
      <vt:lpstr>Slide 29</vt:lpstr>
      <vt:lpstr>Slide 30</vt:lpstr>
      <vt:lpstr>Introduction to Computers Review</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the NXT  U2C3</dc:title>
  <dc:creator>tmann</dc:creator>
  <cp:lastModifiedBy>tmann</cp:lastModifiedBy>
  <cp:revision>108</cp:revision>
  <cp:lastPrinted>2013-03-19T18:10:24Z</cp:lastPrinted>
  <dcterms:created xsi:type="dcterms:W3CDTF">2013-03-07T15:54:22Z</dcterms:created>
  <dcterms:modified xsi:type="dcterms:W3CDTF">2013-03-19T21:32:31Z</dcterms:modified>
</cp:coreProperties>
</file>