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x="6858000" cy="9144000"/>
  <p:embeddedFontLst>
    <p:embeddedFont>
      <p:font typeface="Pinyon Script"/>
      <p:regular r:id="rId33"/>
    </p:embeddedFont>
    <p:embeddedFont>
      <p:font typeface="Merriweather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12F73581-800C-4525-B5AB-C89C0A8557E8}">
  <a:tblStyle styleId="{12F73581-800C-4525-B5AB-C89C0A8557E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med" w="med" type="none"/>
              <a:tailEnd len="med" w="med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inyonScript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erriweatherSans-bold.fntdata"/><Relationship Id="rId12" Type="http://schemas.openxmlformats.org/officeDocument/2006/relationships/slide" Target="slides/slide7.xml"/><Relationship Id="rId34" Type="http://schemas.openxmlformats.org/officeDocument/2006/relationships/font" Target="fonts/MerriweatherSans-regular.fntdata"/><Relationship Id="rId15" Type="http://schemas.openxmlformats.org/officeDocument/2006/relationships/slide" Target="slides/slide10.xml"/><Relationship Id="rId37" Type="http://schemas.openxmlformats.org/officeDocument/2006/relationships/font" Target="fonts/MerriweatherSans-boldItalic.fntdata"/><Relationship Id="rId14" Type="http://schemas.openxmlformats.org/officeDocument/2006/relationships/slide" Target="slides/slide9.xml"/><Relationship Id="rId36" Type="http://schemas.openxmlformats.org/officeDocument/2006/relationships/font" Target="fonts/Merriweather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3" name="Shape 10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7" name="Shape 15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5" name="Shape 1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0" name="Shape 20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Shape 219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0" name="Shape 25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9" name="Shape 25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1" name="Shape 27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2" name="Shape 2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3" name="Shape 2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3" name="Shape 30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0" name="Shape 31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6" name="Shape 31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4" name="Shape 32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2" name="Shape 33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0" name="Shape 34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7" name="Shape 67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4" name="Shape 74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0" name="Shape 80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1.png"/><Relationship Id="rId4" Type="http://schemas.openxmlformats.org/officeDocument/2006/relationships/image" Target="../media/image00.jpg"/><Relationship Id="rId5" Type="http://schemas.openxmlformats.org/officeDocument/2006/relationships/image" Target="../media/image0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03.png"/><Relationship Id="rId5" Type="http://schemas.openxmlformats.org/officeDocument/2006/relationships/image" Target="../media/image39.png"/><Relationship Id="rId6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9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7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Relationship Id="rId4" Type="http://schemas.openxmlformats.org/officeDocument/2006/relationships/image" Target="../media/image19.png"/><Relationship Id="rId5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250080" y="99883"/>
            <a:ext cx="1679858" cy="296793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>
            <p:ph type="ctrTitle"/>
          </p:nvPr>
        </p:nvSpPr>
        <p:spPr>
          <a:xfrm>
            <a:off x="139700" y="1367386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EV3 Pipeline Robot</a:t>
            </a:r>
          </a:p>
        </p:txBody>
      </p:sp>
      <p:pic>
        <p:nvPicPr>
          <p:cNvPr descr="SHC Logo.jpg" id="90" name="Shape 9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664" y="225297"/>
            <a:ext cx="535534" cy="68204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>
            <p:ph idx="1" type="subTitle"/>
          </p:nvPr>
        </p:nvSpPr>
        <p:spPr>
          <a:xfrm>
            <a:off x="3754923" y="3327183"/>
            <a:ext cx="5389076" cy="13037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0C0C0C"/>
              </a:buClr>
              <a:buSzPct val="25000"/>
              <a:buFont typeface="Arial"/>
              <a:buNone/>
            </a:pPr>
            <a:r>
              <a:rPr b="0" i="0" lang="en-US" sz="32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An exercise in STEM education using EV3 datalogging</a:t>
            </a:r>
          </a:p>
        </p:txBody>
      </p:sp>
      <p:pic>
        <p:nvPicPr>
          <p:cNvPr descr="Pipe.jpg" id="92" name="Shape 92"/>
          <p:cNvPicPr preferRelativeResize="0"/>
          <p:nvPr/>
        </p:nvPicPr>
        <p:blipFill rotWithShape="1">
          <a:blip r:embed="rId5">
            <a:alphaModFix/>
          </a:blip>
          <a:srcRect b="0" l="19663" r="9394" t="10381"/>
          <a:stretch/>
        </p:blipFill>
        <p:spPr>
          <a:xfrm rot="5400000">
            <a:off x="333739" y="3153419"/>
            <a:ext cx="3257061" cy="308586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838200" y="261016"/>
            <a:ext cx="14855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Neil Gray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Sacred Heart College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Engineering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hape 98"/>
          <p:cNvPicPr preferRelativeResize="0"/>
          <p:nvPr/>
        </p:nvPicPr>
        <p:blipFill rotWithShape="1">
          <a:blip r:embed="rId3">
            <a:alphaModFix amt="55000"/>
          </a:blip>
          <a:srcRect b="0" l="0" r="0" t="0"/>
          <a:stretch/>
        </p:blipFill>
        <p:spPr>
          <a:xfrm>
            <a:off x="2794000" y="2095500"/>
            <a:ext cx="6349999" cy="476249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Shape 9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Challenge</a:t>
            </a:r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740"/>
              <a:buFont typeface="Arial"/>
              <a:buChar char="•"/>
            </a:pPr>
            <a:r>
              <a:rPr b="0" i="0" lang="en-US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has been a terrible disaster at a nuclear reactor. The internal monitoring of the reactor has failed and it is way too hazardous to send peiople into the containment vessel to take measurements.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740"/>
              <a:buFont typeface="Arial"/>
              <a:buChar char="•"/>
            </a:pPr>
            <a:r>
              <a:rPr b="0" i="0" lang="en-US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Luckily we can detect problems through measuring the internal temperature of a pipe that travels through the reactor casing.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44"/>
              </a:spcBef>
              <a:buClr>
                <a:schemeClr val="dk1"/>
              </a:buClr>
              <a:buSzPct val="100740"/>
              <a:buFont typeface="Arial"/>
              <a:buChar char="•"/>
            </a:pPr>
            <a:r>
              <a:rPr b="0" i="0" lang="en-US" sz="27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simulating the pipelineusing a 150mm diameter and you will be using the EV3 robots to collect the data you need to produce a map of the internal temperature of the reactor.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Datalogging</a:t>
            </a:r>
          </a:p>
        </p:txBody>
      </p:sp>
      <p:pic>
        <p:nvPicPr>
          <p:cNvPr id="106" name="Shape 10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3278" l="0" r="0" t="13279"/>
          <a:stretch/>
        </p:blipFill>
        <p:spPr>
          <a:xfrm>
            <a:off x="4435551" y="1600200"/>
            <a:ext cx="4251246" cy="233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2385" y="1244071"/>
            <a:ext cx="3837855" cy="310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64544" y="3938223"/>
            <a:ext cx="2426033" cy="278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7716" y="3183392"/>
            <a:ext cx="3978351" cy="3317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 Part 1 – The Robot</a:t>
            </a:r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4957" y="3422650"/>
            <a:ext cx="2552699" cy="318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robot needs to fit into a 150mm diameter pipe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robot must run straight and true for the length of the pipe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steering needed – single motor?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mount sensor </a:t>
            </a: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Adjustable fixed locations, multiple runs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Rotary scanner, single run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works !!!!!</a:t>
            </a:r>
          </a:p>
        </p:txBody>
      </p:sp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00" y="1397000"/>
            <a:ext cx="7213600" cy="40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-771433" y="2112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ideas …..</a:t>
            </a:r>
          </a:p>
        </p:txBody>
      </p:sp>
      <p:pic>
        <p:nvPicPr>
          <p:cNvPr descr="Prospectors.jpg" id="128" name="Shape 1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3336" l="0" r="0" t="13335"/>
          <a:stretch/>
        </p:blipFill>
        <p:spPr>
          <a:xfrm>
            <a:off x="181102" y="1182158"/>
            <a:ext cx="8773233" cy="48249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 Part 2 - Programming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3">
            <a:alphaModFix/>
          </a:blip>
          <a:srcRect b="0" l="12585" r="0" t="0"/>
          <a:stretch/>
        </p:blipFill>
        <p:spPr>
          <a:xfrm>
            <a:off x="5370094" y="2391474"/>
            <a:ext cx="3634216" cy="415743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Detecting Colours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Desktop testing of sensors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Datalogging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Desktop testing of datalogging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Testing in the pipe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Correlation of data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Pinyon Script"/>
              <a:buNone/>
            </a:pPr>
            <a:r>
              <a:rPr b="1" i="0" lang="en-US" sz="6569" u="none" cap="none" strike="noStrike">
                <a:solidFill>
                  <a:schemeClr val="dk1"/>
                </a:solidFill>
                <a:latin typeface="Pinyon Script"/>
                <a:ea typeface="Pinyon Script"/>
                <a:cs typeface="Pinyon Script"/>
                <a:sym typeface="Pinyon Script"/>
              </a:rPr>
              <a:t>Class Rule - Everyone Codes</a:t>
            </a:r>
            <a:br>
              <a:rPr b="1" i="0" lang="en-US" sz="6569" u="none" cap="none" strike="noStrike">
                <a:solidFill>
                  <a:schemeClr val="dk1"/>
                </a:solidFill>
                <a:latin typeface="Pinyon Script"/>
                <a:ea typeface="Pinyon Script"/>
                <a:cs typeface="Pinyon Script"/>
                <a:sym typeface="Pinyon Script"/>
              </a:rPr>
            </a:br>
            <a:r>
              <a:rPr b="1" i="0" lang="en-US" sz="1979" u="none" cap="none" strike="noStrike">
                <a:solidFill>
                  <a:schemeClr val="dk1"/>
                </a:solidFill>
                <a:latin typeface="Pinyon Script"/>
                <a:ea typeface="Pinyon Script"/>
                <a:cs typeface="Pinyon Script"/>
                <a:sym typeface="Pinyon Script"/>
              </a:rPr>
              <a:t>Unless your name is Chuck</a:t>
            </a:r>
          </a:p>
        </p:txBody>
      </p:sp>
      <p:pic>
        <p:nvPicPr>
          <p:cNvPr id="141" name="Shape 14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7378" l="0" r="0" t="7378"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924925" y="6248807"/>
            <a:ext cx="53672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: This is </a:t>
            </a: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current feature of the EV3 software!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Detecting Colours</a:t>
            </a: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479" y="1417637"/>
            <a:ext cx="2049343" cy="1537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5999" y="274637"/>
            <a:ext cx="1320800" cy="130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3532" y="3848100"/>
            <a:ext cx="4965700" cy="300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8291" y="3244850"/>
            <a:ext cx="1701799" cy="120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 txBox="1"/>
          <p:nvPr/>
        </p:nvSpPr>
        <p:spPr>
          <a:xfrm>
            <a:off x="2896967" y="1582737"/>
            <a:ext cx="3452264" cy="2308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 colour, reflected light or ambient light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Range of blocks to read values or control program flow</a:t>
            </a:r>
          </a:p>
        </p:txBody>
      </p:sp>
      <p:pic>
        <p:nvPicPr>
          <p:cNvPr id="154" name="Shape 1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16175" y="2007997"/>
            <a:ext cx="2007122" cy="4480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0246" y="667845"/>
            <a:ext cx="3091019" cy="304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394" y="1417637"/>
            <a:ext cx="3058313" cy="1915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2000" y="4017469"/>
            <a:ext cx="3058313" cy="1915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0246" y="4017469"/>
            <a:ext cx="3058314" cy="191594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Shape 163"/>
          <p:cNvSpPr txBox="1"/>
          <p:nvPr/>
        </p:nvSpPr>
        <p:spPr>
          <a:xfrm>
            <a:off x="607414" y="1822357"/>
            <a:ext cx="359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4293475" y="1735403"/>
            <a:ext cx="359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565562" y="4556428"/>
            <a:ext cx="359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4210314" y="4556428"/>
            <a:ext cx="359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2017" y="3885578"/>
            <a:ext cx="1054782" cy="235461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Checking out the sensor</a:t>
            </a:r>
            <a:b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(Using Port View)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7398972" y="3346200"/>
            <a:ext cx="142933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Colour Codes</a:t>
            </a:r>
          </a:p>
        </p:txBody>
      </p:sp>
      <p:cxnSp>
        <p:nvCxnSpPr>
          <p:cNvPr id="170" name="Shape 170"/>
          <p:cNvCxnSpPr>
            <a:stCxn id="160" idx="3"/>
          </p:cNvCxnSpPr>
          <p:nvPr/>
        </p:nvCxnSpPr>
        <p:spPr>
          <a:xfrm flipH="1" rot="10800000">
            <a:off x="4067707" y="2374709"/>
            <a:ext cx="502500" cy="9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71" name="Shape 171"/>
          <p:cNvCxnSpPr>
            <a:endCxn id="161" idx="0"/>
          </p:cNvCxnSpPr>
          <p:nvPr/>
        </p:nvCxnSpPr>
        <p:spPr>
          <a:xfrm flipH="1">
            <a:off x="2681157" y="3161569"/>
            <a:ext cx="1972200" cy="8559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72" name="Shape 172"/>
          <p:cNvCxnSpPr/>
          <p:nvPr/>
        </p:nvCxnSpPr>
        <p:spPr>
          <a:xfrm flipH="1" rot="10800000">
            <a:off x="4067707" y="4912491"/>
            <a:ext cx="502538" cy="1023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1 – Stopping on Colour</a:t>
            </a:r>
          </a:p>
        </p:txBody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robot to stop on black. </a:t>
            </a:r>
          </a:p>
        </p:txBody>
      </p:sp>
      <p:pic>
        <p:nvPicPr>
          <p:cNvPr id="179" name="Shape 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6100" y="2705100"/>
            <a:ext cx="5511800" cy="14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Shape 180"/>
          <p:cNvSpPr txBox="1"/>
          <p:nvPr/>
        </p:nvSpPr>
        <p:spPr>
          <a:xfrm>
            <a:off x="2691950" y="4260339"/>
            <a:ext cx="144951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 on (continuous)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4307666" y="4241435"/>
            <a:ext cx="1449510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Waiting for black (select via tick box)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5757176" y="4241435"/>
            <a:ext cx="1449510" cy="1754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the motor (what would happen if you left this out?)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0"/>
            <a:ext cx="9144000" cy="652796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 txBox="1"/>
          <p:nvPr>
            <p:ph type="title"/>
          </p:nvPr>
        </p:nvSpPr>
        <p:spPr>
          <a:xfrm>
            <a:off x="-11049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2 - Calling it out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457200" y="3708400"/>
            <a:ext cx="3060700" cy="2308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program may not work for your robot.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happening if the robot just stops after seeing the black line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fix is simple – add another block. But which one? And where?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else could you add to make sure you know what the robot is doing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7620000" y="1201737"/>
            <a:ext cx="1422400" cy="830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Calling out if we see one of the colours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5422901" y="5211228"/>
            <a:ext cx="1422400" cy="1077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nothing if colours not present, Why is this needed?</a:t>
            </a:r>
          </a:p>
        </p:txBody>
      </p:sp>
      <p:sp>
        <p:nvSpPr>
          <p:cNvPr id="192" name="Shape 192"/>
          <p:cNvSpPr txBox="1"/>
          <p:nvPr/>
        </p:nvSpPr>
        <p:spPr>
          <a:xfrm>
            <a:off x="3213100" y="1316037"/>
            <a:ext cx="14224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that we are using two different types of colour Switches. Why?</a:t>
            </a:r>
          </a:p>
        </p:txBody>
      </p:sp>
      <p:sp>
        <p:nvSpPr>
          <p:cNvPr id="193" name="Shape 193"/>
          <p:cNvSpPr txBox="1"/>
          <p:nvPr/>
        </p:nvSpPr>
        <p:spPr>
          <a:xfrm>
            <a:off x="7620000" y="3868737"/>
            <a:ext cx="14224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Looking for second black line and stopping the robot</a:t>
            </a:r>
          </a:p>
        </p:txBody>
      </p:sp>
      <p:cxnSp>
        <p:nvCxnSpPr>
          <p:cNvPr id="194" name="Shape 194"/>
          <p:cNvCxnSpPr/>
          <p:nvPr/>
        </p:nvCxnSpPr>
        <p:spPr>
          <a:xfrm flipH="1">
            <a:off x="6845301" y="1651000"/>
            <a:ext cx="774699" cy="1333499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95" name="Shape 195"/>
          <p:cNvCxnSpPr>
            <a:stCxn id="193" idx="0"/>
          </p:cNvCxnSpPr>
          <p:nvPr/>
        </p:nvCxnSpPr>
        <p:spPr>
          <a:xfrm rot="10800000">
            <a:off x="8128100" y="3568737"/>
            <a:ext cx="203100" cy="3000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96" name="Shape 196"/>
          <p:cNvCxnSpPr/>
          <p:nvPr/>
        </p:nvCxnSpPr>
        <p:spPr>
          <a:xfrm>
            <a:off x="4356100" y="2133600"/>
            <a:ext cx="596900" cy="203199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97" name="Shape 197"/>
          <p:cNvCxnSpPr/>
          <p:nvPr/>
        </p:nvCxnSpPr>
        <p:spPr>
          <a:xfrm>
            <a:off x="4356100" y="2133600"/>
            <a:ext cx="0" cy="27305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7290" y="2726023"/>
            <a:ext cx="4076699" cy="1320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3660258" y="2254859"/>
            <a:ext cx="22384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Sensors being logged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6417158" y="2172025"/>
            <a:ext cx="233158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a new sensor here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415281" y="2188715"/>
            <a:ext cx="17896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data set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x="396883" y="3369732"/>
            <a:ext cx="17681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Sampling control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x="1465286" y="4724971"/>
            <a:ext cx="14782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Sampling rate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3116652" y="4632637"/>
            <a:ext cx="2782093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 of rate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0=samples per second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1=seconds between sample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x="4203721" y="4082426"/>
            <a:ext cx="13965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 setup</a:t>
            </a:r>
          </a:p>
        </p:txBody>
      </p:sp>
      <p:cxnSp>
        <p:nvCxnSpPr>
          <p:cNvPr id="210" name="Shape 210"/>
          <p:cNvCxnSpPr/>
          <p:nvPr/>
        </p:nvCxnSpPr>
        <p:spPr>
          <a:xfrm rot="10800000">
            <a:off x="3480796" y="3772374"/>
            <a:ext cx="41414" cy="860263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11" name="Shape 211"/>
          <p:cNvCxnSpPr/>
          <p:nvPr/>
        </p:nvCxnSpPr>
        <p:spPr>
          <a:xfrm flipH="1" rot="10800000">
            <a:off x="2395599" y="3772374"/>
            <a:ext cx="721054" cy="104923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12" name="Shape 212"/>
          <p:cNvCxnSpPr/>
          <p:nvPr/>
        </p:nvCxnSpPr>
        <p:spPr>
          <a:xfrm flipH="1" rot="10800000">
            <a:off x="1946119" y="3772375"/>
            <a:ext cx="554530" cy="310051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13" name="Shape 213"/>
          <p:cNvCxnSpPr/>
          <p:nvPr/>
        </p:nvCxnSpPr>
        <p:spPr>
          <a:xfrm flipH="1">
            <a:off x="6076112" y="2356691"/>
            <a:ext cx="528941" cy="573533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214" name="Shape 2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Data Logging Block</a:t>
            </a:r>
          </a:p>
        </p:txBody>
      </p:sp>
      <p:cxnSp>
        <p:nvCxnSpPr>
          <p:cNvPr id="215" name="Shape 215"/>
          <p:cNvCxnSpPr>
            <a:stCxn id="205" idx="3"/>
          </p:cNvCxnSpPr>
          <p:nvPr/>
        </p:nvCxnSpPr>
        <p:spPr>
          <a:xfrm>
            <a:off x="2204954" y="2373381"/>
            <a:ext cx="190500" cy="5568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3 - Desktop Data Logging</a:t>
            </a:r>
          </a:p>
        </p:txBody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774712" y="3879412"/>
            <a:ext cx="8229600" cy="2333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Try out this program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 you pick up all the colours 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Modify the program to also log the drive motor rotation</a:t>
            </a:r>
          </a:p>
        </p:txBody>
      </p:sp>
      <p:pic>
        <p:nvPicPr>
          <p:cNvPr id="223" name="Shape 2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25888"/>
            <a:ext cx="9144000" cy="205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 the “Oscilloscope”</a:t>
            </a:r>
          </a:p>
        </p:txBody>
      </p:sp>
      <p:sp>
        <p:nvSpPr>
          <p:cNvPr id="229" name="Shape 229"/>
          <p:cNvSpPr txBox="1"/>
          <p:nvPr>
            <p:ph idx="1" type="body"/>
          </p:nvPr>
        </p:nvSpPr>
        <p:spPr>
          <a:xfrm>
            <a:off x="457200" y="1600200"/>
            <a:ext cx="5842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a new Experiment.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sure your robot is connected via Bluetooth or USB cable.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Turn on the Oscilloscope function and see what you can monitor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 out the onboard Brick Datalog function. Cool.</a:t>
            </a:r>
          </a:p>
        </p:txBody>
      </p:sp>
      <p:pic>
        <p:nvPicPr>
          <p:cNvPr id="230" name="Shape 2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4423" y="1753306"/>
            <a:ext cx="2387600" cy="14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Shape 2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1500" y="3361266"/>
            <a:ext cx="1130299" cy="10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Shape 2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6378" y="4725810"/>
            <a:ext cx="2483556" cy="1965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Uploading the data</a:t>
            </a:r>
          </a:p>
        </p:txBody>
      </p:sp>
      <p:pic>
        <p:nvPicPr>
          <p:cNvPr id="238" name="Shape 2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2358" y="1345361"/>
            <a:ext cx="6247529" cy="471997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4049889" y="6065335"/>
            <a:ext cx="3421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 up robot and upload here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5719998" y="3078665"/>
            <a:ext cx="16526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Preview of data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579552" y="1048305"/>
            <a:ext cx="8266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729245" y="2709333"/>
            <a:ext cx="60181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Files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2992551" y="3780555"/>
            <a:ext cx="18961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and import</a:t>
            </a:r>
          </a:p>
        </p:txBody>
      </p:sp>
      <p:cxnSp>
        <p:nvCxnSpPr>
          <p:cNvPr id="244" name="Shape 244"/>
          <p:cNvCxnSpPr>
            <a:stCxn id="239" idx="3"/>
          </p:cNvCxnSpPr>
          <p:nvPr/>
        </p:nvCxnSpPr>
        <p:spPr>
          <a:xfrm flipH="1" rot="10800000">
            <a:off x="7471393" y="5912501"/>
            <a:ext cx="162600" cy="3375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45" name="Shape 245"/>
          <p:cNvCxnSpPr>
            <a:stCxn id="241" idx="3"/>
          </p:cNvCxnSpPr>
          <p:nvPr/>
        </p:nvCxnSpPr>
        <p:spPr>
          <a:xfrm>
            <a:off x="1406220" y="1232971"/>
            <a:ext cx="583500" cy="5169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46" name="Shape 246"/>
          <p:cNvCxnSpPr>
            <a:stCxn id="242" idx="3"/>
          </p:cNvCxnSpPr>
          <p:nvPr/>
        </p:nvCxnSpPr>
        <p:spPr>
          <a:xfrm flipH="1" rot="10800000">
            <a:off x="1331055" y="2808199"/>
            <a:ext cx="856200" cy="858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47" name="Shape 247"/>
          <p:cNvCxnSpPr/>
          <p:nvPr/>
        </p:nvCxnSpPr>
        <p:spPr>
          <a:xfrm rot="10800000">
            <a:off x="2356555" y="3780556"/>
            <a:ext cx="635996" cy="156443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Interpreting the data</a:t>
            </a:r>
          </a:p>
        </p:txBody>
      </p:sp>
      <p:pic>
        <p:nvPicPr>
          <p:cNvPr id="253" name="Shape 2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3364" l="0" r="0" t="-3364"/>
          <a:stretch/>
        </p:blipFill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/>
          <p:nvPr/>
        </p:nvSpPr>
        <p:spPr>
          <a:xfrm>
            <a:off x="7188200" y="2545833"/>
            <a:ext cx="8059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Colour</a:t>
            </a:r>
          </a:p>
        </p:txBody>
      </p:sp>
      <p:sp>
        <p:nvSpPr>
          <p:cNvPr id="255" name="Shape 255"/>
          <p:cNvSpPr txBox="1"/>
          <p:nvPr/>
        </p:nvSpPr>
        <p:spPr>
          <a:xfrm rot="-1313062">
            <a:off x="6807199" y="1892300"/>
            <a:ext cx="108234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rgbClr val="604A7B"/>
                </a:solidFill>
                <a:latin typeface="Calibri"/>
                <a:ea typeface="Calibri"/>
                <a:cs typeface="Calibri"/>
                <a:sym typeface="Calibri"/>
              </a:rPr>
              <a:t>Rotations</a:t>
            </a:r>
          </a:p>
        </p:txBody>
      </p:sp>
      <p:sp>
        <p:nvSpPr>
          <p:cNvPr id="256" name="Shape 256"/>
          <p:cNvSpPr txBox="1"/>
          <p:nvPr/>
        </p:nvSpPr>
        <p:spPr>
          <a:xfrm>
            <a:off x="5456276" y="4000500"/>
            <a:ext cx="3057447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Point Analysis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0.9 seconds Colour=2 (blue)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Rotations = 273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Hmmm ….. π</a:t>
            </a:r>
          </a:p>
        </p:txBody>
      </p:sp>
      <p:pic>
        <p:nvPicPr>
          <p:cNvPr id="262" name="Shape 262"/>
          <p:cNvPicPr preferRelativeResize="0"/>
          <p:nvPr/>
        </p:nvPicPr>
        <p:blipFill rotWithShape="1">
          <a:blip r:embed="rId3">
            <a:alphaModFix/>
          </a:blip>
          <a:srcRect b="4465" l="4751" r="7163" t="9834"/>
          <a:stretch/>
        </p:blipFill>
        <p:spPr>
          <a:xfrm>
            <a:off x="2555089" y="1562751"/>
            <a:ext cx="3566310" cy="2598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Shape 2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5241935"/>
            <a:ext cx="1373989" cy="1288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Shape 2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2810" y="5241935"/>
            <a:ext cx="1373989" cy="1288113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/>
          <p:nvPr/>
        </p:nvSpPr>
        <p:spPr>
          <a:xfrm>
            <a:off x="2247900" y="4377598"/>
            <a:ext cx="4825999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one revolution of the wheel the robot travels a distance equal to the Circumference</a:t>
            </a:r>
          </a:p>
        </p:txBody>
      </p:sp>
      <p:pic>
        <p:nvPicPr>
          <p:cNvPr id="266" name="Shape 2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5210" y="274637"/>
            <a:ext cx="1373989" cy="1288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Shape 2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945" y="2032000"/>
            <a:ext cx="2038205" cy="1806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945" y="274637"/>
            <a:ext cx="1373989" cy="1288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>
            <p:ph type="title"/>
          </p:nvPr>
        </p:nvSpPr>
        <p:spPr>
          <a:xfrm>
            <a:off x="457200" y="1874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Doing some maths …</a:t>
            </a:r>
          </a:p>
        </p:txBody>
      </p:sp>
      <p:sp>
        <p:nvSpPr>
          <p:cNvPr id="274" name="Shape 274"/>
          <p:cNvSpPr txBox="1"/>
          <p:nvPr>
            <p:ph idx="1" type="body"/>
          </p:nvPr>
        </p:nvSpPr>
        <p:spPr>
          <a:xfrm>
            <a:off x="457200" y="1330450"/>
            <a:ext cx="8229600" cy="2186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measuring the degrees of rotation of the motor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needs to be converted to linear distance using the circumference equation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989134" y="2753186"/>
            <a:ext cx="6313638" cy="3477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C= </a:t>
            </a:r>
            <a:r>
              <a:rPr b="1" lang="en-US" sz="2000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π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 D which equates to one revolution of the wheel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Now, for a 60mm rolling diameter wheel and tyre ….</a:t>
            </a:r>
          </a:p>
          <a:p>
            <a:pPr indent="0" lvl="4" marL="182880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 =	</a:t>
            </a:r>
            <a:r>
              <a:rPr b="1" i="0" lang="en-US" sz="2000" u="none" cap="none" strike="noStrik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π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 60</a:t>
            </a: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=	3.14 X 60</a:t>
            </a: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=	188mm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Therefore, for each degree of rotation (360 degrees in a circle)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robot travels		C/360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      =	188/360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			      =	0.52mm / degree</a:t>
            </a:r>
          </a:p>
        </p:txBody>
      </p:sp>
      <p:pic>
        <p:nvPicPr>
          <p:cNvPr id="276" name="Shape 2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74637"/>
            <a:ext cx="711200" cy="66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3757" y="263536"/>
            <a:ext cx="723042" cy="677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5842000"/>
            <a:ext cx="733919" cy="6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2879" y="5842000"/>
            <a:ext cx="733919" cy="68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>
            <p:ph type="title"/>
          </p:nvPr>
        </p:nvSpPr>
        <p:spPr>
          <a:xfrm>
            <a:off x="457200" y="1874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maths …</a:t>
            </a:r>
          </a:p>
        </p:txBody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457200" y="3978544"/>
            <a:ext cx="8229600" cy="2186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will hopefully get a little clearer when we see the data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Luckily – we can get the data logging program to do this maths for us !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1306634" y="1327737"/>
            <a:ext cx="6313638" cy="2369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Say we record 100 degrees of rotation as our distance …</a:t>
            </a:r>
          </a:p>
          <a:p>
            <a:pPr indent="0" lvl="4" marL="182880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 =rotations (degrees) X 0.52</a:t>
            </a: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=	100 X 0.52</a:t>
            </a: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=	52 mm</a:t>
            </a:r>
          </a:p>
          <a:p>
            <a:pPr indent="0" lvl="4" marL="1828800" marR="0" rtl="0" algn="l">
              <a:spcBef>
                <a:spcPts val="0"/>
              </a:spcBef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4" marL="1828800" marR="0" rtl="0" algn="l">
              <a:spcBef>
                <a:spcPts val="0"/>
              </a:spcBef>
              <a:buSzPct val="25000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Still with me ?</a:t>
            </a:r>
          </a:p>
        </p:txBody>
      </p:sp>
      <p:pic>
        <p:nvPicPr>
          <p:cNvPr id="287" name="Shape 2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274637"/>
            <a:ext cx="711200" cy="66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3757" y="263536"/>
            <a:ext cx="723042" cy="677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5842000"/>
            <a:ext cx="733919" cy="68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2879" y="5842000"/>
            <a:ext cx="733919" cy="68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Playing with the data</a:t>
            </a:r>
          </a:p>
        </p:txBody>
      </p:sp>
      <p:pic>
        <p:nvPicPr>
          <p:cNvPr id="296" name="Shape 296"/>
          <p:cNvPicPr preferRelativeResize="0"/>
          <p:nvPr/>
        </p:nvPicPr>
        <p:blipFill rotWithShape="1">
          <a:blip r:embed="rId3">
            <a:alphaModFix/>
          </a:blip>
          <a:srcRect b="0" l="0" r="27382" t="0"/>
          <a:stretch/>
        </p:blipFill>
        <p:spPr>
          <a:xfrm>
            <a:off x="1062974" y="1183344"/>
            <a:ext cx="7192337" cy="559611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5218241" y="4003664"/>
            <a:ext cx="283920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up the Dataset Calculations to convert rotations (degrees) to mm travelled </a:t>
            </a:r>
          </a:p>
        </p:txBody>
      </p:sp>
      <p:cxnSp>
        <p:nvCxnSpPr>
          <p:cNvPr id="298" name="Shape 298"/>
          <p:cNvCxnSpPr>
            <a:stCxn id="297" idx="1"/>
          </p:cNvCxnSpPr>
          <p:nvPr/>
        </p:nvCxnSpPr>
        <p:spPr>
          <a:xfrm flipH="1">
            <a:off x="2511641" y="4603828"/>
            <a:ext cx="2706600" cy="13512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299" name="Shape 299"/>
          <p:cNvCxnSpPr/>
          <p:nvPr/>
        </p:nvCxnSpPr>
        <p:spPr>
          <a:xfrm rot="10800000">
            <a:off x="1298221" y="3217332"/>
            <a:ext cx="3920019" cy="138649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300" name="Shape 300"/>
          <p:cNvCxnSpPr>
            <a:stCxn id="297" idx="1"/>
          </p:cNvCxnSpPr>
          <p:nvPr/>
        </p:nvCxnSpPr>
        <p:spPr>
          <a:xfrm rot="10800000">
            <a:off x="4247441" y="3697228"/>
            <a:ext cx="970800" cy="90660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med" w="med" type="none"/>
            <a:tailEnd len="lg" w="lg" type="stealth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Shape 305"/>
          <p:cNvPicPr preferRelativeResize="0"/>
          <p:nvPr/>
        </p:nvPicPr>
        <p:blipFill rotWithShape="1">
          <a:blip r:embed="rId3">
            <a:alphaModFix amt="37000"/>
          </a:blip>
          <a:srcRect b="0" l="0" r="0" t="0"/>
          <a:stretch/>
        </p:blipFill>
        <p:spPr>
          <a:xfrm>
            <a:off x="381582" y="607450"/>
            <a:ext cx="8196106" cy="551871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Shape 30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for the pipe ….</a:t>
            </a:r>
          </a:p>
        </p:txBody>
      </p:sp>
      <p:sp>
        <p:nvSpPr>
          <p:cNvPr id="307" name="Shape 30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robot needs to travel down the pipe until it senses a black line.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robot then needs to turn off data logging at some stage and travel out of the pipe.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Hint : Consider adding some feedback in your program so you can know what is happening inside the pipe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Shape 3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118" y="1744388"/>
            <a:ext cx="8701757" cy="45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Typical Data set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Making a Map</a:t>
            </a:r>
          </a:p>
        </p:txBody>
      </p:sp>
      <p:graphicFrame>
        <p:nvGraphicFramePr>
          <p:cNvPr id="319" name="Shape 319"/>
          <p:cNvGraphicFramePr/>
          <p:nvPr/>
        </p:nvGraphicFramePr>
        <p:xfrm>
          <a:off x="622300" y="1371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{12F73581-800C-4525-B5AB-C89C0A8557E8}</a:tableStyleId>
              </a:tblPr>
              <a:tblGrid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  <a:gridCol w="398775"/>
              </a:tblGrid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  <a:tr h="287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FF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0C0C0C"/>
                    </a:solidFill>
                  </a:tcPr>
                </a:tc>
              </a:tr>
            </a:tbl>
          </a:graphicData>
        </a:graphic>
      </p:graphicFrame>
      <p:sp>
        <p:nvSpPr>
          <p:cNvPr id="320" name="Shape 320"/>
          <p:cNvSpPr/>
          <p:nvPr/>
        </p:nvSpPr>
        <p:spPr>
          <a:xfrm>
            <a:off x="457200" y="3697110"/>
            <a:ext cx="8432800" cy="564445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cap="flat" cmpd="sng" w="9525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  <a:effectLst>
            <a:outerShdw blurRad="39999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Convert degrees rotation to mm</a:t>
            </a:r>
          </a:p>
        </p:txBody>
      </p:sp>
      <p:sp>
        <p:nvSpPr>
          <p:cNvPr id="321" name="Shape 321"/>
          <p:cNvSpPr/>
          <p:nvPr/>
        </p:nvSpPr>
        <p:spPr>
          <a:xfrm>
            <a:off x="6096000" y="1371600"/>
            <a:ext cx="592666" cy="5120639"/>
          </a:xfrm>
          <a:prstGeom prst="up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0000"/>
              </a:gs>
              <a:gs pos="36000">
                <a:srgbClr val="FF0000"/>
              </a:gs>
              <a:gs pos="100000">
                <a:srgbClr val="FFFFFF"/>
              </a:gs>
            </a:gsLst>
            <a:lin ang="0" scaled="0"/>
          </a:gradFill>
          <a:ln cap="flat" cmpd="sng" w="9525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  <a:effectLst>
            <a:outerShdw blurRad="39999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Degrees of Rotation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 paper.pdf" id="326" name="Shape 3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1723" r="243" t="0"/>
          <a:stretch/>
        </p:blipFill>
        <p:spPr>
          <a:xfrm rot="-5400000">
            <a:off x="1063656" y="-1645687"/>
            <a:ext cx="7350148" cy="10249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Shape 327"/>
          <p:cNvSpPr/>
          <p:nvPr/>
        </p:nvSpPr>
        <p:spPr>
          <a:xfrm>
            <a:off x="451556" y="310443"/>
            <a:ext cx="8226777" cy="609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  <a:effectLst>
            <a:outerShdw blurRad="39999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Shape 328"/>
          <p:cNvSpPr txBox="1"/>
          <p:nvPr/>
        </p:nvSpPr>
        <p:spPr>
          <a:xfrm>
            <a:off x="6364110" y="6319335"/>
            <a:ext cx="21681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square is 25mm</a:t>
            </a:r>
          </a:p>
        </p:txBody>
      </p:sp>
      <p:sp>
        <p:nvSpPr>
          <p:cNvPr id="329" name="Shape 329"/>
          <p:cNvSpPr txBox="1"/>
          <p:nvPr/>
        </p:nvSpPr>
        <p:spPr>
          <a:xfrm>
            <a:off x="451556" y="6331003"/>
            <a:ext cx="25695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630mm X 470mm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 paper.pdf" id="334" name="Shape 3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1723" r="243" t="0"/>
          <a:stretch/>
        </p:blipFill>
        <p:spPr>
          <a:xfrm rot="-5400000">
            <a:off x="1063656" y="-1645687"/>
            <a:ext cx="7350148" cy="1024987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Shape 335"/>
          <p:cNvSpPr/>
          <p:nvPr/>
        </p:nvSpPr>
        <p:spPr>
          <a:xfrm>
            <a:off x="451556" y="310443"/>
            <a:ext cx="8226777" cy="609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  <a:effectLst>
            <a:outerShdw blurRad="39999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Shape 336"/>
          <p:cNvSpPr txBox="1"/>
          <p:nvPr/>
        </p:nvSpPr>
        <p:spPr>
          <a:xfrm>
            <a:off x="6364110" y="6319335"/>
            <a:ext cx="21681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square is 25mm</a:t>
            </a:r>
          </a:p>
        </p:txBody>
      </p:sp>
      <p:sp>
        <p:nvSpPr>
          <p:cNvPr id="337" name="Shape 337"/>
          <p:cNvSpPr txBox="1"/>
          <p:nvPr/>
        </p:nvSpPr>
        <p:spPr>
          <a:xfrm>
            <a:off x="451556" y="6331003"/>
            <a:ext cx="25695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630mm X 470mm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Shape 3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500" y="1231900"/>
            <a:ext cx="7492999" cy="53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Shape 343"/>
          <p:cNvPicPr preferRelativeResize="0"/>
          <p:nvPr/>
        </p:nvPicPr>
        <p:blipFill rotWithShape="1">
          <a:blip r:embed="rId4">
            <a:alphaModFix/>
          </a:blip>
          <a:srcRect b="74613" l="9665" r="10334" t="7727"/>
          <a:stretch/>
        </p:blipFill>
        <p:spPr>
          <a:xfrm>
            <a:off x="1498600" y="215900"/>
            <a:ext cx="6096000" cy="10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