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4" r:id="rId1"/>
  </p:sldMasterIdLst>
  <p:notesMasterIdLst>
    <p:notesMasterId r:id="rId19"/>
  </p:notesMasterIdLst>
  <p:handoutMasterIdLst>
    <p:handoutMasterId r:id="rId20"/>
  </p:handoutMasterIdLst>
  <p:sldIdLst>
    <p:sldId id="356" r:id="rId2"/>
    <p:sldId id="357" r:id="rId3"/>
    <p:sldId id="341" r:id="rId4"/>
    <p:sldId id="342" r:id="rId5"/>
    <p:sldId id="339" r:id="rId6"/>
    <p:sldId id="343" r:id="rId7"/>
    <p:sldId id="370" r:id="rId8"/>
    <p:sldId id="371" r:id="rId9"/>
    <p:sldId id="378" r:id="rId10"/>
    <p:sldId id="372" r:id="rId11"/>
    <p:sldId id="373" r:id="rId12"/>
    <p:sldId id="374" r:id="rId13"/>
    <p:sldId id="375" r:id="rId14"/>
    <p:sldId id="376" r:id="rId15"/>
    <p:sldId id="377" r:id="rId16"/>
    <p:sldId id="379" r:id="rId17"/>
    <p:sldId id="355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6271" autoAdjust="0"/>
  </p:normalViewPr>
  <p:slideViewPr>
    <p:cSldViewPr snapToGrid="0" snapToObjects="1">
      <p:cViewPr varScale="1">
        <p:scale>
          <a:sx n="87" d="100"/>
          <a:sy n="87" d="100"/>
        </p:scale>
        <p:origin x="125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8" d="100"/>
        <a:sy n="158" d="100"/>
      </p:scale>
      <p:origin x="0" y="27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FA3B4-5499-9244-86B5-B0871A9DDD8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EFB77E-72D5-284D-AE7A-D8D155D76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1038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EFF1E-85A1-6640-AFB9-C38833E80A8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67457-1E83-1040-AFF7-8D09C473DB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842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967457-1E83-1040-AFF7-8D09C473DB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64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967457-1E83-1040-AFF7-8D09C473DB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1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967457-1E83-1040-AFF7-8D09C473DB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967457-1E83-1040-AFF7-8D09C473DBD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65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274B0-7FC6-8D48-B0C2-71F4B5E9C887}" type="datetime1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7026" y="6358106"/>
            <a:ext cx="666974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8996106" y="2895600"/>
            <a:ext cx="147895" cy="3962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 userDrawn="1"/>
        </p:nvSpPr>
        <p:spPr>
          <a:xfrm>
            <a:off x="8959042" y="0"/>
            <a:ext cx="184958" cy="2895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 userDrawn="1"/>
        </p:nvSpPr>
        <p:spPr>
          <a:xfrm>
            <a:off x="8913902" y="0"/>
            <a:ext cx="9144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245475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45474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F14AB-745F-F74B-A746-45F3195A66E9}" type="datetime1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7026" y="6358106"/>
            <a:ext cx="666974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EBFB-7959-8A4B-A98B-ADD16DCA4F60}" type="datetime1">
              <a:rPr lang="en-US" smtClean="0"/>
              <a:t>11/2/2015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7026" y="6358106"/>
            <a:ext cx="666974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245475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74800"/>
            <a:ext cx="387752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6923" y="1574800"/>
            <a:ext cx="38157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C96E-F290-2145-B435-9EA585D84B3A}" type="datetime1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E6222-C33D-0544-84DF-9CD8DF7E51DC}" type="datetime1">
              <a:rPr lang="en-US" smtClean="0"/>
              <a:t>11/2/2015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87E42-A06E-4A44-924F-F55ABE37B391}" type="datetime1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B61BF-5959-4B4D-9967-6082CA4215FB}" type="datetime1">
              <a:rPr lang="en-US" smtClean="0"/>
              <a:t>11/2/2015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B41AC-D218-9A41-A89D-9E854C9EBB12}" type="datetime1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72453-47EC-394A-B5EB-016C76C901FD}" type="datetime1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28D27-71B0-DA40-A52D-4E90DF6F7692}" type="datetime1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A92DD-5D88-4E4E-9312-09804AD18DE2}" type="datetime1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245475" cy="13716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45474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0D02B40-21A3-9044-98FC-75652216A112}" type="datetime1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7026" y="6358106"/>
            <a:ext cx="666974" cy="365125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8996106" y="2895600"/>
            <a:ext cx="147895" cy="3962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 userDrawn="1"/>
        </p:nvSpPr>
        <p:spPr>
          <a:xfrm>
            <a:off x="8959042" y="0"/>
            <a:ext cx="184958" cy="28956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 userDrawn="1"/>
        </p:nvSpPr>
        <p:spPr>
          <a:xfrm>
            <a:off x="8913902" y="0"/>
            <a:ext cx="9144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team@ev3lessons.co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team@droidsrobotics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2305" y="311631"/>
            <a:ext cx="4182799" cy="1923569"/>
          </a:xfrm>
        </p:spPr>
        <p:txBody>
          <a:bodyPr/>
          <a:lstStyle/>
          <a:p>
            <a:pPr algn="ctr"/>
            <a:r>
              <a:rPr lang="en-US" sz="3200" dirty="0" smtClean="0"/>
              <a:t>INTERMEDIATE PROGRAMMING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200" dirty="0" smtClean="0"/>
              <a:t>Lesson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1570861" y="6194052"/>
            <a:ext cx="2778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By: </a:t>
            </a:r>
            <a:r>
              <a:rPr lang="en-US" sz="2000" smtClean="0"/>
              <a:t>Droids Robotics</a:t>
            </a:r>
            <a:endParaRPr lang="en-US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91348" y="3060197"/>
            <a:ext cx="81875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My Blocks Overview</a:t>
            </a:r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Step-by-Step Visual Guide to Creating a My Block with Inputs with Outputs (Parameters)</a:t>
            </a:r>
          </a:p>
        </p:txBody>
      </p:sp>
      <p:pic>
        <p:nvPicPr>
          <p:cNvPr id="1026" name="Picture 2" descr="EV3Lessons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105" y="436041"/>
            <a:ext cx="4231698" cy="157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05" y="5498994"/>
            <a:ext cx="1168556" cy="111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1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Learn how to make custom blocks in the EV3 Software (My Blocks)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Learn why a My Block is useful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Learn to construct a My Block with Inputs and Outputs (Parameters)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8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My Block?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9580"/>
            <a:ext cx="4001535" cy="5016584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0" dirty="0"/>
              <a:t>A My Block is a combination of one or more blocks that you create that can be grouped into a single </a:t>
            </a:r>
            <a:r>
              <a:rPr lang="en-US" sz="2400" b="0" dirty="0" smtClean="0"/>
              <a:t>block  </a:t>
            </a:r>
          </a:p>
          <a:p>
            <a:pPr marL="342900" indent="-342900">
              <a:buFont typeface="Arial"/>
              <a:buChar char="•"/>
            </a:pPr>
            <a:r>
              <a:rPr lang="en-US" sz="2400" b="0" dirty="0" smtClean="0"/>
              <a:t>My </a:t>
            </a:r>
            <a:r>
              <a:rPr lang="en-US" sz="2400" b="0" dirty="0"/>
              <a:t>Blocks are basically your own custom </a:t>
            </a:r>
            <a:r>
              <a:rPr lang="en-US" sz="2400" b="0" dirty="0" smtClean="0"/>
              <a:t>blocks</a:t>
            </a:r>
          </a:p>
          <a:p>
            <a:pPr marL="342900" indent="-342900">
              <a:buFont typeface="Arial"/>
              <a:buChar char="•"/>
            </a:pPr>
            <a:r>
              <a:rPr lang="en-US" sz="2400" b="0" dirty="0" smtClean="0"/>
              <a:t>Once </a:t>
            </a:r>
            <a:r>
              <a:rPr lang="en-US" sz="2400" b="0" dirty="0"/>
              <a:t>a My Block is created, you can use it in multiple </a:t>
            </a:r>
            <a:r>
              <a:rPr lang="en-US" sz="2400" b="0" dirty="0" smtClean="0"/>
              <a:t>programs</a:t>
            </a:r>
          </a:p>
          <a:p>
            <a:pPr marL="342900" indent="-342900">
              <a:buFont typeface="Arial"/>
              <a:buChar char="•"/>
            </a:pPr>
            <a:r>
              <a:rPr lang="en-US" sz="2400" b="0" dirty="0" smtClean="0"/>
              <a:t>Just </a:t>
            </a:r>
            <a:r>
              <a:rPr lang="en-US" sz="2400" b="0" dirty="0"/>
              <a:t>like any other block in </a:t>
            </a:r>
            <a:r>
              <a:rPr lang="en-US" sz="2400" b="0" dirty="0" smtClean="0"/>
              <a:t>EV3</a:t>
            </a:r>
            <a:r>
              <a:rPr lang="en-US" sz="2400" b="0" dirty="0"/>
              <a:t>, My Blocks can have both inputs and </a:t>
            </a:r>
            <a:r>
              <a:rPr lang="en-US" sz="2400" b="0" dirty="0" smtClean="0"/>
              <a:t>outputs (parameters)</a:t>
            </a:r>
            <a:endParaRPr lang="en-US" sz="2400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 descr="my blocks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72" t="16085" r="38554" b="56905"/>
          <a:stretch/>
        </p:blipFill>
        <p:spPr>
          <a:xfrm>
            <a:off x="5052672" y="1266971"/>
            <a:ext cx="3340214" cy="15308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38613" y="2789629"/>
            <a:ext cx="37719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two blocks above are examples of My Blocks: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Move_Inches</a:t>
            </a:r>
            <a:r>
              <a:rPr lang="en-US" dirty="0" smtClean="0"/>
              <a:t> tells the robot to move the number of inches we 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Turn_Degrees</a:t>
            </a:r>
            <a:r>
              <a:rPr lang="en-US" dirty="0" smtClean="0"/>
              <a:t> tells the robot to turn the amount we input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These My Blocks will be taught in separate lessons.</a:t>
            </a:r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4728825" y="1494063"/>
            <a:ext cx="14059" cy="34842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24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do you use a my block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6" y="1276736"/>
            <a:ext cx="7336707" cy="4762584"/>
          </a:xfrm>
        </p:spPr>
        <p:txBody>
          <a:bodyPr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Whenever the </a:t>
            </a:r>
            <a:r>
              <a:rPr lang="en-US" sz="2400" dirty="0"/>
              <a:t>robot is going to repeat an action inside your </a:t>
            </a:r>
            <a:r>
              <a:rPr lang="en-US" sz="2400" dirty="0" smtClean="0"/>
              <a:t>program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When code is repeated in a </a:t>
            </a:r>
            <a:r>
              <a:rPr lang="en-US" sz="2400" dirty="0"/>
              <a:t>different program 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Organize and simplify your code </a:t>
            </a:r>
            <a:endParaRPr lang="en-US" sz="2400" dirty="0"/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Example: You have </a:t>
            </a:r>
            <a:r>
              <a:rPr lang="en-US" sz="2400" dirty="0"/>
              <a:t>2 different versions of a robot run in FLL and the first half of both of them are identical, then making the first half of the code into a My Block allows you to “clean up your code” in both programs</a:t>
            </a:r>
            <a:r>
              <a:rPr lang="en-US" sz="2400" dirty="0" smtClean="0"/>
              <a:t>.</a:t>
            </a:r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pic>
        <p:nvPicPr>
          <p:cNvPr id="5" name="Picture 4" descr="img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865" y="1009567"/>
            <a:ext cx="1213540" cy="128590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22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bother?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140" y="1212528"/>
            <a:ext cx="8561878" cy="1110641"/>
          </a:xfrm>
        </p:spPr>
        <p:txBody>
          <a:bodyPr/>
          <a:lstStyle/>
          <a:p>
            <a:pPr marL="0" indent="0">
              <a:buNone/>
            </a:pPr>
            <a:r>
              <a:rPr lang="en-US" sz="2400" b="0" dirty="0" smtClean="0">
                <a:solidFill>
                  <a:srgbClr val="0000FF"/>
                </a:solidFill>
              </a:rPr>
              <a:t>Because of My Blocks, your missions will look like this…</a:t>
            </a:r>
            <a:endParaRPr lang="en-US" sz="2400" b="0" dirty="0">
              <a:solidFill>
                <a:srgbClr val="0000FF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35140" y="3264060"/>
            <a:ext cx="8561878" cy="1110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smtClean="0">
                <a:solidFill>
                  <a:srgbClr val="FF6600"/>
                </a:solidFill>
              </a:rPr>
              <a:t>Instead of this….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35140" y="5197772"/>
            <a:ext cx="8561878" cy="903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 smtClean="0">
                <a:solidFill>
                  <a:srgbClr val="329B65"/>
                </a:solidFill>
              </a:rPr>
              <a:t>This makes your code easier to read and easier to modify!!! </a:t>
            </a:r>
          </a:p>
        </p:txBody>
      </p:sp>
      <p:pic>
        <p:nvPicPr>
          <p:cNvPr id="6" name="Picture 5" descr="my blocks.tif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4" t="16085" r="11988" b="56905"/>
          <a:stretch/>
        </p:blipFill>
        <p:spPr>
          <a:xfrm>
            <a:off x="131230" y="2122842"/>
            <a:ext cx="8376611" cy="1141218"/>
          </a:xfrm>
          <a:prstGeom prst="rect">
            <a:avLst/>
          </a:prstGeom>
        </p:spPr>
      </p:pic>
      <p:pic>
        <p:nvPicPr>
          <p:cNvPr id="7" name="Picture 6" descr="move string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4" b="44866"/>
          <a:stretch/>
        </p:blipFill>
        <p:spPr>
          <a:xfrm>
            <a:off x="75310" y="3725827"/>
            <a:ext cx="8721708" cy="990001"/>
          </a:xfrm>
          <a:prstGeom prst="rect">
            <a:avLst/>
          </a:prstGeo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DISCUSSION: What makes a useful my block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Note: Making My Blocks with inputs and outputs can make them far more useful. However, you need to be careful not to make the My Block too complicated.</a:t>
            </a:r>
          </a:p>
          <a:p>
            <a:endParaRPr lang="en-US" dirty="0" smtClean="0"/>
          </a:p>
          <a:p>
            <a:r>
              <a:rPr lang="en-US" dirty="0" smtClean="0"/>
              <a:t>Question: Look at the list of three My Blocks below.  Which ones do you think are useful for a team to use?</a:t>
            </a:r>
          </a:p>
          <a:p>
            <a:pPr lvl="1"/>
            <a:r>
              <a:rPr lang="en-US" dirty="0" smtClean="0"/>
              <a:t>Move5CM (Moves the robot five centimeters)</a:t>
            </a:r>
          </a:p>
          <a:p>
            <a:pPr lvl="1"/>
            <a:r>
              <a:rPr lang="en-US" dirty="0" err="1" smtClean="0"/>
              <a:t>MoveCM</a:t>
            </a:r>
            <a:r>
              <a:rPr lang="en-US" dirty="0" smtClean="0"/>
              <a:t> with a centimeter and power input</a:t>
            </a:r>
          </a:p>
          <a:p>
            <a:pPr lvl="1"/>
            <a:r>
              <a:rPr lang="en-US" dirty="0" err="1" smtClean="0"/>
              <a:t>MoveCM</a:t>
            </a:r>
            <a:r>
              <a:rPr lang="en-US" dirty="0" smtClean="0"/>
              <a:t> with centimeter, power, angle, coast/brake, etc. inputs</a:t>
            </a:r>
          </a:p>
          <a:p>
            <a:endParaRPr lang="en-US" dirty="0" smtClean="0"/>
          </a:p>
          <a:p>
            <a:r>
              <a:rPr lang="en-US" dirty="0" smtClean="0"/>
              <a:t>Answer: </a:t>
            </a:r>
          </a:p>
          <a:p>
            <a:pPr lvl="1"/>
            <a:r>
              <a:rPr lang="en-US" dirty="0" smtClean="0"/>
              <a:t>Move5CM may be used often, but you will be forced to make other My Blocks for other distances. This will not be fixable later. </a:t>
            </a:r>
          </a:p>
          <a:p>
            <a:pPr lvl="1"/>
            <a:r>
              <a:rPr lang="en-US" dirty="0" err="1" smtClean="0"/>
              <a:t>MoveCM</a:t>
            </a:r>
            <a:r>
              <a:rPr lang="en-US" dirty="0" smtClean="0"/>
              <a:t> with centimeters and power as inputs is probably the best choice. </a:t>
            </a:r>
          </a:p>
          <a:p>
            <a:pPr lvl="1"/>
            <a:r>
              <a:rPr lang="en-US" dirty="0" err="1" smtClean="0"/>
              <a:t>MoveCM</a:t>
            </a:r>
            <a:r>
              <a:rPr lang="en-US" dirty="0" smtClean="0"/>
              <a:t> with centimeters, power, angle, coast/brake, etc. might be most customizable, but some of the inputs might never be used.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88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Highlight Blocks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7199" y="1002794"/>
            <a:ext cx="2890007" cy="53553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For this lesson, our goal is to move a </a:t>
            </a:r>
            <a:r>
              <a:rPr lang="en-US" dirty="0" smtClean="0">
                <a:solidFill>
                  <a:srgbClr val="FF0000"/>
                </a:solidFill>
              </a:rPr>
              <a:t>desired amount of rotations</a:t>
            </a:r>
            <a:r>
              <a:rPr lang="en-US" dirty="0" smtClean="0">
                <a:solidFill>
                  <a:schemeClr val="tx1"/>
                </a:solidFill>
              </a:rPr>
              <a:t> at a </a:t>
            </a:r>
            <a:r>
              <a:rPr lang="en-US" dirty="0" smtClean="0">
                <a:solidFill>
                  <a:srgbClr val="FF0000"/>
                </a:solidFill>
              </a:rPr>
              <a:t>desired power</a:t>
            </a:r>
            <a:r>
              <a:rPr lang="en-US" dirty="0" smtClean="0">
                <a:solidFill>
                  <a:schemeClr val="tx1"/>
                </a:solidFill>
              </a:rPr>
              <a:t> and </a:t>
            </a:r>
            <a:r>
              <a:rPr lang="en-US" dirty="0" smtClean="0">
                <a:solidFill>
                  <a:srgbClr val="FF0000"/>
                </a:solidFill>
              </a:rPr>
              <a:t>return the ultrasonic value</a:t>
            </a:r>
            <a:r>
              <a:rPr lang="en-US" dirty="0" smtClean="0">
                <a:solidFill>
                  <a:schemeClr val="tx1"/>
                </a:solidFill>
              </a:rPr>
              <a:t> at the end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Step 1: Select the two blocks in the code that you want to turn into a My Block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685" y="4197826"/>
            <a:ext cx="5087989" cy="178341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03919" y="4351302"/>
            <a:ext cx="3997305" cy="1411829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00" y="1112584"/>
            <a:ext cx="4354286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Question</a:t>
            </a:r>
            <a:r>
              <a:rPr lang="en-US" dirty="0">
                <a:solidFill>
                  <a:srgbClr val="00B050"/>
                </a:solidFill>
              </a:rPr>
              <a:t>: What </a:t>
            </a:r>
            <a:r>
              <a:rPr lang="en-US" dirty="0" smtClean="0">
                <a:solidFill>
                  <a:srgbClr val="00B050"/>
                </a:solidFill>
              </a:rPr>
              <a:t>would be the </a:t>
            </a:r>
            <a:r>
              <a:rPr lang="en-US" dirty="0">
                <a:solidFill>
                  <a:srgbClr val="00B050"/>
                </a:solidFill>
              </a:rPr>
              <a:t>input(s) and output(s</a:t>
            </a:r>
            <a:r>
              <a:rPr lang="en-US" dirty="0" smtClean="0">
                <a:solidFill>
                  <a:srgbClr val="00B050"/>
                </a:solidFill>
              </a:rPr>
              <a:t>) for our My Block?</a:t>
            </a:r>
            <a:endParaRPr lang="en-US" dirty="0">
              <a:solidFill>
                <a:srgbClr val="00B050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Answer: The inputs </a:t>
            </a:r>
            <a:r>
              <a:rPr lang="en-US" dirty="0" smtClean="0">
                <a:solidFill>
                  <a:srgbClr val="FF0000"/>
                </a:solidFill>
              </a:rPr>
              <a:t>are power </a:t>
            </a:r>
            <a:r>
              <a:rPr lang="en-US" dirty="0">
                <a:solidFill>
                  <a:srgbClr val="FF0000"/>
                </a:solidFill>
              </a:rPr>
              <a:t>and </a:t>
            </a:r>
            <a:r>
              <a:rPr lang="en-US" dirty="0" smtClean="0">
                <a:solidFill>
                  <a:srgbClr val="FF0000"/>
                </a:solidFill>
              </a:rPr>
              <a:t>rotations</a:t>
            </a:r>
            <a:r>
              <a:rPr lang="en-US" dirty="0">
                <a:solidFill>
                  <a:srgbClr val="FF0000"/>
                </a:solidFill>
              </a:rPr>
              <a:t>. The Output </a:t>
            </a:r>
            <a:r>
              <a:rPr lang="en-US" dirty="0" smtClean="0">
                <a:solidFill>
                  <a:srgbClr val="FF0000"/>
                </a:solidFill>
              </a:rPr>
              <a:t>is </a:t>
            </a:r>
            <a:r>
              <a:rPr lang="en-US" dirty="0">
                <a:solidFill>
                  <a:srgbClr val="FF0000"/>
                </a:solidFill>
              </a:rPr>
              <a:t>distance measured </a:t>
            </a:r>
            <a:r>
              <a:rPr lang="en-US" dirty="0" smtClean="0">
                <a:solidFill>
                  <a:srgbClr val="FF0000"/>
                </a:solidFill>
              </a:rPr>
              <a:t>by the ultrasonic sensor.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16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Launch My block builder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8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830533" y="1256669"/>
            <a:ext cx="3231016" cy="1912177"/>
            <a:chOff x="180892" y="1764946"/>
            <a:chExt cx="3348996" cy="2211436"/>
          </a:xfrm>
        </p:grpSpPr>
        <p:pic>
          <p:nvPicPr>
            <p:cNvPr id="6" name="Picture 5" descr="Screen Shot 2014-08-08 at 7.12.49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670" y="1764946"/>
              <a:ext cx="3332218" cy="2211436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180892" y="1895912"/>
              <a:ext cx="1295570" cy="20804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59714" y="1895912"/>
              <a:ext cx="470174" cy="17449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2248" y="3448624"/>
              <a:ext cx="1787466" cy="200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40554" y="1788876"/>
            <a:ext cx="302635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A: Go to Tools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 My Block Builder - </a:t>
            </a:r>
            <a:r>
              <a:rPr lang="en-US" dirty="0" smtClean="0">
                <a:solidFill>
                  <a:srgbClr val="00B050"/>
                </a:solidFill>
              </a:rPr>
              <a:t>If you encounter an error, view the next slide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7030A0"/>
                </a:solidFill>
              </a:rPr>
              <a:t>B: Pick a My Block 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</a:rPr>
              <a:t>C. Add a Description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C000"/>
                </a:solidFill>
              </a:rPr>
              <a:t>D. Select an Icon for the whole My Block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32879" t="22087" r="18521" b="21365"/>
          <a:stretch/>
        </p:blipFill>
        <p:spPr>
          <a:xfrm>
            <a:off x="5266650" y="3409773"/>
            <a:ext cx="3115368" cy="2793534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491773" y="4840096"/>
            <a:ext cx="2644108" cy="1006679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931350" y="4505136"/>
            <a:ext cx="1299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 smtClean="0"/>
              <a:t>Move Rotations and output Ultrasonic</a:t>
            </a:r>
            <a:endParaRPr lang="en-US" sz="600" dirty="0"/>
          </a:p>
        </p:txBody>
      </p:sp>
      <p:sp>
        <p:nvSpPr>
          <p:cNvPr id="27" name="TextBox 26"/>
          <p:cNvSpPr txBox="1"/>
          <p:nvPr/>
        </p:nvSpPr>
        <p:spPr>
          <a:xfrm>
            <a:off x="5566884" y="1471931"/>
            <a:ext cx="31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5113675" y="4436449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058566" y="1178456"/>
            <a:ext cx="1549372" cy="58679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53669" y="4501036"/>
            <a:ext cx="942100" cy="182476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52276" t="29131" r="38679" b="60937"/>
          <a:stretch/>
        </p:blipFill>
        <p:spPr>
          <a:xfrm>
            <a:off x="3480994" y="4675011"/>
            <a:ext cx="1646467" cy="139316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flipH="1">
            <a:off x="8153045" y="4466664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 flipH="1">
            <a:off x="5098910" y="5158769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67897" y="4501036"/>
            <a:ext cx="1185147" cy="263805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686001" y="4981505"/>
            <a:ext cx="662974" cy="57534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07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ERROR MESSAGES in the MY Block BUilder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ERROR 1: You must be on a diagram with a selection to create a My Block: </a:t>
            </a:r>
          </a:p>
          <a:p>
            <a:pPr lvl="1"/>
            <a:r>
              <a:rPr lang="en-US" dirty="0" smtClean="0"/>
              <a:t>SOLUTION: You need to highlight all the blocks again before going into My Block Builder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ERROR 2: Start Blocks are not allowed in the selection when creating My Blocks. Remove any Start Blocks from your selection and try making your My Block again.</a:t>
            </a:r>
          </a:p>
          <a:p>
            <a:pPr lvl="1"/>
            <a:r>
              <a:rPr lang="en-US" dirty="0" smtClean="0"/>
              <a:t>SOLUTION: Un-highlight the start block before going into My Block Builder</a:t>
            </a:r>
          </a:p>
          <a:p>
            <a:endParaRPr lang="en-US" dirty="0" smtClean="0"/>
          </a:p>
          <a:p>
            <a:r>
              <a:rPr lang="en-US" b="0" dirty="0" smtClean="0"/>
              <a:t>If you continue to have trouble at this step, just select a single block in your program and create a My Block from it. You can edit add more blocks to a My Block at any time. However, you cannot change the inputs and outputs of a My Block after creation.</a:t>
            </a:r>
          </a:p>
          <a:p>
            <a:r>
              <a:rPr lang="en-US" dirty="0" smtClean="0"/>
              <a:t>If know of any other errors, please contact us: </a:t>
            </a:r>
            <a:r>
              <a:rPr lang="en-US" dirty="0" smtClean="0">
                <a:hlinkClick r:id="rId2"/>
              </a:rPr>
              <a:t>team@ev3lessons.com</a:t>
            </a:r>
            <a:r>
              <a:rPr lang="en-US" dirty="0" smtClean="0"/>
              <a:t> and we will add them.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9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043" y="3728906"/>
            <a:ext cx="3279822" cy="2980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</a:t>
            </a:r>
            <a:r>
              <a:rPr lang="en-US" dirty="0"/>
              <a:t>3</a:t>
            </a:r>
            <a:r>
              <a:rPr lang="en-US" dirty="0" smtClean="0"/>
              <a:t>: Add Inputs/outputs (parameters)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3779240" cy="4373563"/>
          </a:xfrm>
        </p:spPr>
        <p:txBody>
          <a:bodyPr>
            <a:normAutofit/>
          </a:bodyPr>
          <a:lstStyle/>
          <a:p>
            <a:r>
              <a:rPr lang="en-US" b="0" dirty="0" smtClean="0">
                <a:solidFill>
                  <a:srgbClr val="00B050"/>
                </a:solidFill>
              </a:rPr>
              <a:t>A. We need to add two inputs and one output so we will click the + button three times</a:t>
            </a:r>
          </a:p>
          <a:p>
            <a:pPr marL="457200" indent="-457200">
              <a:buFont typeface="+mj-lt"/>
              <a:buAutoNum type="arabicPeriod"/>
            </a:pPr>
            <a:endParaRPr lang="en-US" b="0" dirty="0" smtClean="0"/>
          </a:p>
          <a:p>
            <a:pPr marL="457200" indent="-457200">
              <a:buFont typeface="+mj-lt"/>
              <a:buAutoNum type="arabicPeriod"/>
            </a:pPr>
            <a:endParaRPr lang="en-US" b="0" dirty="0"/>
          </a:p>
          <a:p>
            <a:r>
              <a:rPr lang="en-US" b="0" dirty="0" smtClean="0">
                <a:solidFill>
                  <a:srgbClr val="7030A0"/>
                </a:solidFill>
              </a:rPr>
              <a:t>B. Go back to the first parameter</a:t>
            </a:r>
            <a:endParaRPr lang="en-US" b="0" dirty="0">
              <a:solidFill>
                <a:srgbClr val="7030A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b="0" dirty="0" smtClean="0"/>
          </a:p>
          <a:p>
            <a:r>
              <a:rPr lang="en-US" b="0" dirty="0" smtClean="0">
                <a:solidFill>
                  <a:srgbClr val="00B0F0"/>
                </a:solidFill>
              </a:rPr>
              <a:t>C. Go to Parameter </a:t>
            </a:r>
            <a:r>
              <a:rPr lang="en-US" b="0" dirty="0">
                <a:solidFill>
                  <a:srgbClr val="00B0F0"/>
                </a:solidFill>
              </a:rPr>
              <a:t>S</a:t>
            </a:r>
            <a:r>
              <a:rPr lang="en-US" b="0" dirty="0" smtClean="0">
                <a:solidFill>
                  <a:srgbClr val="00B0F0"/>
                </a:solidFill>
              </a:rPr>
              <a:t>etup</a:t>
            </a:r>
          </a:p>
          <a:p>
            <a:endParaRPr lang="en-US" b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2879" t="22087" r="18521" b="21365"/>
          <a:stretch/>
        </p:blipFill>
        <p:spPr>
          <a:xfrm>
            <a:off x="4492355" y="935372"/>
            <a:ext cx="3115368" cy="27935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77458" y="4857226"/>
            <a:ext cx="1299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Move Rotations and output Ultrasonic</a:t>
            </a:r>
            <a:endParaRPr lang="en-US" sz="800" dirty="0"/>
          </a:p>
        </p:txBody>
      </p:sp>
      <p:sp>
        <p:nvSpPr>
          <p:cNvPr id="18" name="TextBox 17"/>
          <p:cNvSpPr txBox="1"/>
          <p:nvPr/>
        </p:nvSpPr>
        <p:spPr>
          <a:xfrm>
            <a:off x="6179312" y="2021367"/>
            <a:ext cx="1299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/>
              <a:t>Move Rotations and output Ultrasonic</a:t>
            </a:r>
            <a:endParaRPr lang="en-US" sz="700" dirty="0"/>
          </a:p>
        </p:txBody>
      </p:sp>
      <p:sp>
        <p:nvSpPr>
          <p:cNvPr id="11" name="Rectangle 10"/>
          <p:cNvSpPr/>
          <p:nvPr/>
        </p:nvSpPr>
        <p:spPr>
          <a:xfrm>
            <a:off x="6014962" y="1426433"/>
            <a:ext cx="186122" cy="32616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993190" y="3978561"/>
            <a:ext cx="207894" cy="576943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331751" y="5150439"/>
            <a:ext cx="716104" cy="216219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379902" y="1251501"/>
            <a:ext cx="315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6883046" y="4082366"/>
            <a:ext cx="293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flipH="1">
            <a:off x="6012912" y="4910988"/>
            <a:ext cx="293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C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93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Setup parameter for power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787" y="1362094"/>
            <a:ext cx="5589496" cy="497567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013250" y="4423664"/>
            <a:ext cx="2449585" cy="1476462"/>
          </a:xfrm>
          <a:prstGeom prst="rect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7863" y="4523967"/>
            <a:ext cx="1673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B. Select Input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863" y="4162318"/>
            <a:ext cx="1818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A. Pick a Name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7863" y="5247265"/>
            <a:ext cx="2986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D. Choose a default value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30695" y="3277039"/>
            <a:ext cx="2332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Move Rotations and output Ultrasonic</a:t>
            </a:r>
            <a:endParaRPr lang="en-US" sz="1200" dirty="0"/>
          </a:p>
        </p:txBody>
      </p:sp>
      <p:sp>
        <p:nvSpPr>
          <p:cNvPr id="24" name="Rectangle 23"/>
          <p:cNvSpPr/>
          <p:nvPr/>
        </p:nvSpPr>
        <p:spPr>
          <a:xfrm>
            <a:off x="3287486" y="5958011"/>
            <a:ext cx="4038599" cy="208293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Set min &amp; </a:t>
            </a:r>
            <a:r>
              <a:rPr lang="en-US" sz="1200" smtClean="0"/>
              <a:t>max values (only </a:t>
            </a:r>
            <a:r>
              <a:rPr lang="en-US" sz="1200" dirty="0" smtClean="0"/>
              <a:t>available with slider)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117863" y="4885616"/>
            <a:ext cx="2801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C</a:t>
            </a:r>
            <a:r>
              <a:rPr lang="en-US" dirty="0" smtClean="0">
                <a:solidFill>
                  <a:srgbClr val="00B0F0"/>
                </a:solidFill>
              </a:rPr>
              <a:t>. Power is a Number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7863" y="5608914"/>
            <a:ext cx="2986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</a:t>
            </a:r>
            <a:r>
              <a:rPr lang="en-US" dirty="0" smtClean="0">
                <a:solidFill>
                  <a:srgbClr val="0070C0"/>
                </a:solidFill>
              </a:rPr>
              <a:t>. Choose button Style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09128" y="4105517"/>
            <a:ext cx="31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flipH="1">
            <a:off x="3093572" y="4470204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3093572" y="4800306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C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104454" y="5126877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D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6783826" y="4080177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373050" y="1777809"/>
            <a:ext cx="320779" cy="83474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8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963" y="1470184"/>
            <a:ext cx="5591175" cy="50768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Setup parameter for Rotation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734393" y="4352600"/>
            <a:ext cx="2604064" cy="1728654"/>
          </a:xfrm>
          <a:prstGeom prst="rect">
            <a:avLst/>
          </a:prstGeom>
          <a:noFill/>
          <a:ln w="571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957441" y="3414378"/>
            <a:ext cx="2332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Move Rotations and output Ultrasonic</a:t>
            </a:r>
            <a:endParaRPr lang="en-US" sz="1200" dirty="0"/>
          </a:p>
        </p:txBody>
      </p:sp>
      <p:sp>
        <p:nvSpPr>
          <p:cNvPr id="18" name="Rectangle 17"/>
          <p:cNvSpPr/>
          <p:nvPr/>
        </p:nvSpPr>
        <p:spPr>
          <a:xfrm>
            <a:off x="252096" y="1832590"/>
            <a:ext cx="19535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Now click on the second  parameter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02301" y="4290573"/>
            <a:ext cx="31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2886745" y="4655260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flipH="1">
            <a:off x="2886745" y="4985362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C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 flipH="1">
            <a:off x="2897627" y="5311933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D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flipH="1">
            <a:off x="6685852" y="4319662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471024" y="2035230"/>
            <a:ext cx="320779" cy="83474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03727" y="4696693"/>
            <a:ext cx="1673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B. Select Input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3727" y="4335044"/>
            <a:ext cx="1818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A. Pick a Name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3727" y="5419991"/>
            <a:ext cx="2986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D. Choose a default value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3727" y="5058342"/>
            <a:ext cx="2801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C</a:t>
            </a:r>
            <a:r>
              <a:rPr lang="en-US" dirty="0" smtClean="0">
                <a:solidFill>
                  <a:srgbClr val="00B0F0"/>
                </a:solidFill>
              </a:rPr>
              <a:t>. Rotation is </a:t>
            </a:r>
            <a:r>
              <a:rPr lang="en-US" dirty="0">
                <a:solidFill>
                  <a:srgbClr val="00B0F0"/>
                </a:solidFill>
              </a:rPr>
              <a:t>a</a:t>
            </a:r>
            <a:r>
              <a:rPr lang="en-US" dirty="0" smtClean="0">
                <a:solidFill>
                  <a:srgbClr val="00B0F0"/>
                </a:solidFill>
              </a:rPr>
              <a:t> Number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3727" y="5781640"/>
            <a:ext cx="2986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E</a:t>
            </a:r>
            <a:r>
              <a:rPr lang="en-US" dirty="0" smtClean="0">
                <a:solidFill>
                  <a:srgbClr val="0070C0"/>
                </a:solidFill>
              </a:rPr>
              <a:t>. Choose button Style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535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273" y="1482361"/>
            <a:ext cx="5514975" cy="50006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6: Setup parameter for Ultrasonic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13</a:t>
            </a:fld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978653" y="3396098"/>
            <a:ext cx="2332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Move Rotations and output Ultrasonic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2826098" y="4301465"/>
            <a:ext cx="31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flipH="1">
            <a:off x="2810542" y="4666152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flipH="1">
            <a:off x="2810542" y="4996254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C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10509" y="1926370"/>
            <a:ext cx="320779" cy="83474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52096" y="1832590"/>
            <a:ext cx="1953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Now click on the third parameter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8400" y="4705759"/>
            <a:ext cx="209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B. Select Output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8400" y="4335044"/>
            <a:ext cx="1818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A. Pick a Name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8400" y="5076474"/>
            <a:ext cx="2801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C</a:t>
            </a:r>
            <a:r>
              <a:rPr lang="en-US" dirty="0" smtClean="0">
                <a:solidFill>
                  <a:srgbClr val="00B0F0"/>
                </a:solidFill>
              </a:rPr>
              <a:t>. Ultrasonic output is a Number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952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7: Setup Parameter icons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417" y="2328186"/>
            <a:ext cx="4816474" cy="42277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7294" y="1430219"/>
            <a:ext cx="298325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this step, we will change the icons for the parameters from “a” to an image of your choice.</a:t>
            </a:r>
          </a:p>
          <a:p>
            <a:endParaRPr lang="en-US" dirty="0">
              <a:solidFill>
                <a:srgbClr val="00B050"/>
              </a:solidFill>
            </a:endParaRPr>
          </a:p>
          <a:p>
            <a:pPr marL="342900" indent="-342900">
              <a:buAutoNum type="alphaUcPeriod"/>
            </a:pPr>
            <a:r>
              <a:rPr lang="en-US" dirty="0" smtClean="0">
                <a:solidFill>
                  <a:srgbClr val="00B050"/>
                </a:solidFill>
              </a:rPr>
              <a:t>Click on a parameter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7030A0"/>
                </a:solidFill>
              </a:rPr>
              <a:t>B. Click on the tab Parameter Icons if not already on this tab, and choose an icon</a:t>
            </a:r>
          </a:p>
          <a:p>
            <a:endParaRPr lang="en-US" dirty="0">
              <a:solidFill>
                <a:srgbClr val="00B0F0"/>
              </a:solidFill>
            </a:endParaRPr>
          </a:p>
          <a:p>
            <a:r>
              <a:rPr lang="en-US" dirty="0" smtClean="0"/>
              <a:t>C. Repeat steps A and B for each parameter</a:t>
            </a:r>
          </a:p>
          <a:p>
            <a:endParaRPr lang="en-US" dirty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D. Press Finish when you are done.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29649" y="2750938"/>
            <a:ext cx="303162" cy="639851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774417" y="4679540"/>
            <a:ext cx="4702609" cy="1645993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509488" y="6325534"/>
            <a:ext cx="414429" cy="230356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flipH="1">
            <a:off x="4985975" y="2954287"/>
            <a:ext cx="3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A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flipH="1">
            <a:off x="6651612" y="4310207"/>
            <a:ext cx="293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B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80714" y="6272398"/>
            <a:ext cx="341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C</a:t>
            </a:r>
            <a:endParaRPr lang="en-US" b="1" dirty="0">
              <a:solidFill>
                <a:srgbClr val="00B0F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30575" t="7363" r="33914" b="73364"/>
          <a:stretch/>
        </p:blipFill>
        <p:spPr>
          <a:xfrm>
            <a:off x="3738533" y="1430219"/>
            <a:ext cx="1522052" cy="7353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30860" t="7798" r="32567" b="73633"/>
          <a:stretch/>
        </p:blipFill>
        <p:spPr>
          <a:xfrm>
            <a:off x="6114570" y="1450051"/>
            <a:ext cx="1527537" cy="68075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5486400" y="1585877"/>
            <a:ext cx="394830" cy="401934"/>
          </a:xfrm>
          <a:prstGeom prst="rightArrow">
            <a:avLst/>
          </a:prstGeom>
          <a:solidFill>
            <a:schemeClr val="tx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160661" y="1568662"/>
            <a:ext cx="678967" cy="29603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527703" y="1585877"/>
            <a:ext cx="678967" cy="29603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8: ADD Data Wires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414" y="1126274"/>
            <a:ext cx="3678572" cy="5132664"/>
          </a:xfrm>
        </p:spPr>
        <p:txBody>
          <a:bodyPr>
            <a:normAutofit/>
          </a:bodyPr>
          <a:lstStyle/>
          <a:p>
            <a:pPr marL="457200" indent="-457200">
              <a:buAutoNum type="alphaUcPeriod"/>
            </a:pPr>
            <a:r>
              <a:rPr lang="en-US" b="0" dirty="0" smtClean="0"/>
              <a:t>When you click Finish (on previous slide) you will see this. </a:t>
            </a:r>
          </a:p>
          <a:p>
            <a:pPr marL="457200" indent="-457200">
              <a:buAutoNum type="alphaUcPeriod"/>
            </a:pPr>
            <a:endParaRPr lang="en-US" b="0" dirty="0" smtClean="0"/>
          </a:p>
          <a:p>
            <a:pPr marL="457200" indent="-457200">
              <a:buAutoNum type="alphaUcPeriod"/>
            </a:pPr>
            <a:endParaRPr lang="en-US" b="0" dirty="0" smtClean="0"/>
          </a:p>
          <a:p>
            <a:pPr marL="457200" indent="-457200">
              <a:buAutoNum type="alphaUcPeriod"/>
            </a:pPr>
            <a:endParaRPr lang="en-US" b="0" dirty="0"/>
          </a:p>
          <a:p>
            <a:pPr marL="457200" indent="-457200">
              <a:buAutoNum type="alphaUcPeriod"/>
            </a:pPr>
            <a:endParaRPr lang="en-US" b="0" dirty="0" smtClean="0"/>
          </a:p>
          <a:p>
            <a:pPr marL="457200" indent="-457200">
              <a:buAutoNum type="alphaUcPeriod"/>
            </a:pPr>
            <a:r>
              <a:rPr lang="en-US" b="0" dirty="0" smtClean="0">
                <a:solidFill>
                  <a:srgbClr val="00B050"/>
                </a:solidFill>
              </a:rPr>
              <a:t>Wire up the My Block by dragging a data wire from each parameter to its corresponding slot on the move steering block and sensor block.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6047" y="4455486"/>
            <a:ext cx="4456627" cy="16317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10987" y="1137241"/>
            <a:ext cx="4380504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These </a:t>
            </a:r>
            <a:r>
              <a:rPr lang="en-US" dirty="0">
                <a:solidFill>
                  <a:schemeClr val="bg1"/>
                </a:solidFill>
              </a:rPr>
              <a:t>grey blocks are our </a:t>
            </a:r>
            <a:r>
              <a:rPr lang="en-US" dirty="0" smtClean="0">
                <a:solidFill>
                  <a:schemeClr val="bg1"/>
                </a:solidFill>
              </a:rPr>
              <a:t>inputs/outputs (parameters) that were set </a:t>
            </a:r>
            <a:r>
              <a:rPr lang="en-US" dirty="0">
                <a:solidFill>
                  <a:schemeClr val="bg1"/>
                </a:solidFill>
              </a:rPr>
              <a:t>up automatically by the My Block B</a:t>
            </a:r>
            <a:r>
              <a:rPr lang="en-US" dirty="0" smtClean="0">
                <a:solidFill>
                  <a:schemeClr val="bg1"/>
                </a:solidFill>
              </a:rPr>
              <a:t>uilder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33" y="2173732"/>
            <a:ext cx="7224406" cy="148636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66752" y="2396673"/>
            <a:ext cx="962770" cy="1160566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484476" y="2396673"/>
            <a:ext cx="600158" cy="1080834"/>
          </a:xfrm>
          <a:prstGeom prst="rect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Elbow Connector 14"/>
          <p:cNvCxnSpPr>
            <a:stCxn id="10" idx="0"/>
            <a:endCxn id="8" idx="2"/>
          </p:cNvCxnSpPr>
          <p:nvPr/>
        </p:nvCxnSpPr>
        <p:spPr>
          <a:xfrm rot="5400000" flipH="1" flipV="1">
            <a:off x="3706637" y="-97929"/>
            <a:ext cx="336102" cy="4653102"/>
          </a:xfrm>
          <a:prstGeom prst="bentConnector3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3" idx="0"/>
            <a:endCxn id="8" idx="2"/>
          </p:cNvCxnSpPr>
          <p:nvPr/>
        </p:nvCxnSpPr>
        <p:spPr>
          <a:xfrm rot="16200000" flipV="1">
            <a:off x="6824846" y="1436964"/>
            <a:ext cx="336102" cy="1583316"/>
          </a:xfrm>
          <a:prstGeom prst="bentConnector3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26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is the My block?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DBC7FC8-25FB-FC45-8177-2B991DA6778C}" type="slidenum">
              <a:rPr lang="en-US" smtClean="0"/>
              <a:t>16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32413" y="1126274"/>
            <a:ext cx="4239143" cy="5132664"/>
          </a:xfrm>
        </p:spPr>
        <p:txBody>
          <a:bodyPr>
            <a:normAutofit/>
          </a:bodyPr>
          <a:lstStyle/>
          <a:p>
            <a:pPr marL="457200" indent="-457200">
              <a:buAutoNum type="alphaUcPeriod"/>
            </a:pPr>
            <a:r>
              <a:rPr lang="en-US" b="0" dirty="0">
                <a:solidFill>
                  <a:srgbClr val="00B050"/>
                </a:solidFill>
              </a:rPr>
              <a:t>Your My Block will appear in the turquoise tab.  You can now use this block in any program.</a:t>
            </a:r>
          </a:p>
          <a:p>
            <a:pPr marL="457200" indent="-457200">
              <a:buAutoNum type="alphaUcPeriod"/>
            </a:pPr>
            <a:endParaRPr lang="en-US" b="0" dirty="0" smtClean="0"/>
          </a:p>
          <a:p>
            <a:pPr marL="457200" indent="-457200">
              <a:buAutoNum type="alphaUcPeriod"/>
            </a:pPr>
            <a:r>
              <a:rPr lang="en-US" b="0" dirty="0" smtClean="0">
                <a:solidFill>
                  <a:srgbClr val="7030A0"/>
                </a:solidFill>
              </a:rPr>
              <a:t>Below, the same My Block is used twice. Once to move forward 2 rotations and then backwards 5 rotations.</a:t>
            </a:r>
          </a:p>
          <a:p>
            <a:pPr marL="457200" indent="-457200">
              <a:buAutoNum type="alphaUcPeriod"/>
            </a:pPr>
            <a:endParaRPr lang="en-US" b="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884" y="1126274"/>
            <a:ext cx="3341710" cy="122501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366858" y="1214260"/>
            <a:ext cx="546409" cy="33453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t="1788" r="26888" b="82602"/>
          <a:stretch/>
        </p:blipFill>
        <p:spPr>
          <a:xfrm>
            <a:off x="847918" y="4204010"/>
            <a:ext cx="7310676" cy="19422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0490" y="3167975"/>
            <a:ext cx="3118243" cy="92333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Note: The same My Block can be used with different input values.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325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65" y="439032"/>
            <a:ext cx="8245475" cy="1371600"/>
          </a:xfrm>
        </p:spPr>
        <p:txBody>
          <a:bodyPr/>
          <a:lstStyle/>
          <a:p>
            <a:r>
              <a:rPr lang="en-US" dirty="0" smtClean="0"/>
              <a:t>CREDITS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832"/>
            <a:ext cx="8245474" cy="4963057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1800" dirty="0" smtClean="0"/>
              <a:t>This tutorial was created by Sanjay Seshan and Arvind Seshan from Droids Robotics.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More lessons are available at www.ev3lessons.com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/>
              <a:t>Author’s Email: </a:t>
            </a:r>
            <a:r>
              <a:rPr lang="en-US" sz="1800" dirty="0" smtClean="0">
                <a:hlinkClick r:id="rId3"/>
              </a:rPr>
              <a:t>team@droidsrobotics.org</a:t>
            </a:r>
            <a:r>
              <a:rPr lang="en-US" sz="1800" b="0" dirty="0"/>
              <a:t/>
            </a:r>
            <a:br>
              <a:rPr lang="en-US" sz="1800" b="0" dirty="0"/>
            </a:br>
            <a:endParaRPr lang="en-US" sz="18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© 2015 EV3Lessons.com (Last Edit 11/01/2015)</a:t>
            </a:r>
            <a:endParaRPr lang="en-US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199" y="4630535"/>
            <a:ext cx="7913347" cy="92333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</a:rPr>
              <a:t>                        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This work is licensed under a 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4"/>
              </a:rPr>
              <a:t>Creative Commons Attribution-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4"/>
              </a:rPr>
              <a:t>NonCommercial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4"/>
              </a:rPr>
              <a:t>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4"/>
              </a:rPr>
              <a:t>ShareAlike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4"/>
              </a:rPr>
              <a:t> 4.0 International License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.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4374B7"/>
              </a:solidFill>
              <a:effectLst/>
              <a:latin typeface="Helvetica Neue"/>
            </a:endParaRPr>
          </a:p>
        </p:txBody>
      </p:sp>
      <p:pic>
        <p:nvPicPr>
          <p:cNvPr id="2050" name="Picture 2" descr="Creative Commons License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8595" y="3609409"/>
            <a:ext cx="2161449" cy="76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8543544" y="6359496"/>
            <a:ext cx="575832" cy="437053"/>
          </a:xfrm>
          <a:prstGeom prst="rect">
            <a:avLst/>
          </a:prstGeom>
        </p:spPr>
        <p:txBody>
          <a:bodyPr/>
          <a:lstStyle/>
          <a:p>
            <a:fld id="{4DBC7FC8-25FB-FC45-8177-2B991DA6778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29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7833</TotalTime>
  <Words>1318</Words>
  <Application>Microsoft Office PowerPoint</Application>
  <PresentationFormat>On-screen Show (4:3)</PresentationFormat>
  <Paragraphs>187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Arial Black</vt:lpstr>
      <vt:lpstr>Calibri</vt:lpstr>
      <vt:lpstr>Helvetica Neue</vt:lpstr>
      <vt:lpstr>Wingdings</vt:lpstr>
      <vt:lpstr>Essential</vt:lpstr>
      <vt:lpstr>INTERMEDIATE PROGRAMMING Lesson</vt:lpstr>
      <vt:lpstr>Lesson Objectives</vt:lpstr>
      <vt:lpstr>What is a My Block?</vt:lpstr>
      <vt:lpstr>When do you use a my block</vt:lpstr>
      <vt:lpstr>Why should you bother?</vt:lpstr>
      <vt:lpstr>DISCUSSION: What makes a useful my block</vt:lpstr>
      <vt:lpstr>Step 1: Highlight Blocks</vt:lpstr>
      <vt:lpstr>Step 2: Launch My block builder</vt:lpstr>
      <vt:lpstr>COMMON ERROR MESSAGES in the MY Block BUilder</vt:lpstr>
      <vt:lpstr>Step 3: Add Inputs/outputs (parameters)</vt:lpstr>
      <vt:lpstr>Step 4: Setup parameter for power</vt:lpstr>
      <vt:lpstr>Step 5: Setup parameter for Rotation</vt:lpstr>
      <vt:lpstr>Step 6: Setup parameter for Ultrasonic</vt:lpstr>
      <vt:lpstr>Step 7: Setup Parameter icons</vt:lpstr>
      <vt:lpstr>Step 8: ADD Data Wires</vt:lpstr>
      <vt:lpstr>WHERE is the My block?</vt:lpstr>
      <vt:lpstr>CREDITS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INTERMEDIATE PROGRAMMING Lesson</dc:title>
  <dc:creator>Sanjay Seshan</dc:creator>
  <cp:lastModifiedBy>Sanjay Seshan</cp:lastModifiedBy>
  <cp:revision>44</cp:revision>
  <dcterms:created xsi:type="dcterms:W3CDTF">2014-08-07T02:19:13Z</dcterms:created>
  <dcterms:modified xsi:type="dcterms:W3CDTF">2015-11-03T01:25:08Z</dcterms:modified>
</cp:coreProperties>
</file>