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4" r:id="rId1"/>
  </p:sldMasterIdLst>
  <p:notesMasterIdLst>
    <p:notesMasterId r:id="rId16"/>
  </p:notesMasterIdLst>
  <p:handoutMasterIdLst>
    <p:handoutMasterId r:id="rId17"/>
  </p:handoutMasterIdLst>
  <p:sldIdLst>
    <p:sldId id="371" r:id="rId2"/>
    <p:sldId id="372" r:id="rId3"/>
    <p:sldId id="356" r:id="rId4"/>
    <p:sldId id="368" r:id="rId5"/>
    <p:sldId id="362" r:id="rId6"/>
    <p:sldId id="357" r:id="rId7"/>
    <p:sldId id="363" r:id="rId8"/>
    <p:sldId id="364" r:id="rId9"/>
    <p:sldId id="365" r:id="rId10"/>
    <p:sldId id="367" r:id="rId11"/>
    <p:sldId id="369" r:id="rId12"/>
    <p:sldId id="366" r:id="rId13"/>
    <p:sldId id="373" r:id="rId14"/>
    <p:sldId id="3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563" autoAdjust="0"/>
  </p:normalViewPr>
  <p:slideViewPr>
    <p:cSldViewPr snapToGrid="0" snapToObjects="1">
      <p:cViewPr varScale="1">
        <p:scale>
          <a:sx n="105" d="100"/>
          <a:sy n="105" d="100"/>
        </p:scale>
        <p:origin x="-13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FA3B4-5499-9244-86B5-B0871A9DDD84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FB77E-72D5-284D-AE7A-D8D155D7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038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EFF1E-85A1-6640-AFB9-C38833E80A84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67457-1E83-1040-AFF7-8D09C473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842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22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88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4D1FF-9002-4F4E-A83A-21E2A864CF70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8996106" y="2895600"/>
            <a:ext cx="147895" cy="396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8959042" y="0"/>
            <a:ext cx="184958" cy="2895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 userDrawn="1"/>
        </p:nvSpPr>
        <p:spPr>
          <a:xfrm>
            <a:off x="8913670" y="-4618"/>
            <a:ext cx="91440" cy="68626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45475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45474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4D74-C05C-644A-B126-310C4A91188D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3263" y="6417660"/>
            <a:ext cx="657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8CBA-9635-0A40-B4A7-95E859128A77}" type="datetime1">
              <a:rPr lang="en-US" smtClean="0"/>
              <a:t>4/5/15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45475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74800"/>
            <a:ext cx="387752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6923" y="1574800"/>
            <a:ext cx="3815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647CE-6621-234D-A04E-8574E0AA9EDC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343263" y="6417660"/>
            <a:ext cx="657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BC7FC8-25FB-FC45-8177-2B991DA677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DD9E9-B4FC-794F-9749-8B18A75F0B35}" type="datetime1">
              <a:rPr lang="en-US" smtClean="0"/>
              <a:t>4/5/15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343263" y="6417660"/>
            <a:ext cx="657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BC7FC8-25FB-FC45-8177-2B991DA677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DFBFF-CF8A-0A4A-A3E1-572D0308CBC8}" type="datetime1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C926-6AD3-104B-B6D3-768247AD397F}" type="datetime1">
              <a:rPr lang="en-US" smtClean="0"/>
              <a:t>4/5/15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343263" y="6417660"/>
            <a:ext cx="657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BC7FC8-25FB-FC45-8177-2B991DA677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48B-D3AE-ED4D-BE7D-C46BD06AFB53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9643-3D45-474F-ACC1-E68D55615729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C251D-040E-184E-844C-3F3277749783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3263" y="6417660"/>
            <a:ext cx="657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9D4B0-4BAF-E64F-924D-1CBDB984112A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45474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87850194-D4C7-7F40-A6DF-EF40EA8CC1BA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492875"/>
            <a:ext cx="4943061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3263" y="6417660"/>
            <a:ext cx="657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8996106" y="2895600"/>
            <a:ext cx="147895" cy="396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8959042" y="0"/>
            <a:ext cx="184958" cy="2895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8913670" y="-4618"/>
            <a:ext cx="91440" cy="68626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team@droidsrobotics.org" TargetMode="External"/><Relationship Id="rId4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305" y="311631"/>
            <a:ext cx="4182799" cy="1923569"/>
          </a:xfrm>
        </p:spPr>
        <p:txBody>
          <a:bodyPr/>
          <a:lstStyle/>
          <a:p>
            <a:pPr algn="ctr"/>
            <a:r>
              <a:rPr lang="en-US" sz="3200" dirty="0" smtClean="0"/>
              <a:t>INTERMEDIATE PROGRAMMING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Lesson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487501" y="5949643"/>
            <a:ext cx="4750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By: Droids Robotics</a:t>
            </a:r>
          </a:p>
        </p:txBody>
      </p:sp>
      <p:pic>
        <p:nvPicPr>
          <p:cNvPr id="3" name="Picture 2" descr="Droidslog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06" y="5456830"/>
            <a:ext cx="1085195" cy="10851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088" y="2713113"/>
            <a:ext cx="8187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Debugging Techniques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sz="2800" dirty="0"/>
          </a:p>
        </p:txBody>
      </p:sp>
      <p:pic>
        <p:nvPicPr>
          <p:cNvPr id="1026" name="Picture 2" descr="EV3Lessons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105" y="436041"/>
            <a:ext cx="4231698" cy="15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338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US" dirty="0" smtClean="0"/>
              <a:t>Learn the importance of debugging</a:t>
            </a:r>
          </a:p>
          <a:p>
            <a:pPr marL="457200" indent="-457200">
              <a:buAutoNum type="arabicParenR"/>
            </a:pPr>
            <a:r>
              <a:rPr lang="en-US" dirty="0" smtClean="0"/>
              <a:t>Learn some techniques for debugging your code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27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22459"/>
            <a:ext cx="7886700" cy="3226621"/>
          </a:xfrm>
        </p:spPr>
        <p:txBody>
          <a:bodyPr>
            <a:normAutofit lnSpcReduction="10000"/>
          </a:bodyPr>
          <a:lstStyle/>
          <a:p>
            <a:pPr marL="233363" indent="-233363">
              <a:buFont typeface="Arial"/>
              <a:buChar char="•"/>
            </a:pPr>
            <a:r>
              <a:rPr lang="en-US" b="0" dirty="0" smtClean="0"/>
              <a:t>Debugging is a useful strategy to figure out where in your program something is going wrong or what went wrong</a:t>
            </a:r>
          </a:p>
          <a:p>
            <a:pPr marL="233363" indent="-233363">
              <a:buFont typeface="Arial"/>
              <a:buChar char="•"/>
            </a:pPr>
            <a:r>
              <a:rPr lang="en-US" b="0" dirty="0" smtClean="0"/>
              <a:t>Once your code starts to become long</a:t>
            </a:r>
            <a:r>
              <a:rPr lang="en-US" b="0" dirty="0"/>
              <a:t> </a:t>
            </a:r>
            <a:r>
              <a:rPr lang="en-US" b="0" dirty="0" smtClean="0"/>
              <a:t>or complicated (e.g. using sensors), it can become hard to figure out where in the program you are</a:t>
            </a:r>
          </a:p>
          <a:p>
            <a:pPr marL="233363" indent="-233363">
              <a:buFont typeface="Arial"/>
              <a:buChar char="•"/>
            </a:pPr>
            <a:r>
              <a:rPr lang="en-US" b="0" dirty="0" smtClean="0"/>
              <a:t>The following slides show you some ways of knowing where you are in your program or knowing what values your sensors see</a:t>
            </a:r>
          </a:p>
          <a:p>
            <a:pPr marL="233363" indent="-233363">
              <a:buFont typeface="Arial"/>
              <a:buChar char="•"/>
            </a:pPr>
            <a:r>
              <a:rPr lang="en-US" b="0" dirty="0" smtClean="0"/>
              <a:t>You will see that these techniques can be VERY USEFUL to </a:t>
            </a:r>
            <a:r>
              <a:rPr lang="en-US" b="0" dirty="0" smtClean="0"/>
              <a:t>any programmer.</a:t>
            </a:r>
            <a:endParaRPr lang="en-US" b="0" dirty="0" smtClean="0"/>
          </a:p>
        </p:txBody>
      </p:sp>
      <p:sp>
        <p:nvSpPr>
          <p:cNvPr id="4" name="Process 3"/>
          <p:cNvSpPr/>
          <p:nvPr/>
        </p:nvSpPr>
        <p:spPr>
          <a:xfrm>
            <a:off x="331775" y="4817048"/>
            <a:ext cx="1430090" cy="1029773"/>
          </a:xfrm>
          <a:prstGeom prst="flowChartProcess">
            <a:avLst/>
          </a:prstGeom>
          <a:solidFill>
            <a:srgbClr val="F5C20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Locate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Error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Process 4"/>
          <p:cNvSpPr/>
          <p:nvPr/>
        </p:nvSpPr>
        <p:spPr>
          <a:xfrm>
            <a:off x="2219495" y="4805605"/>
            <a:ext cx="1327124" cy="1029773"/>
          </a:xfrm>
          <a:prstGeom prst="flowChartProcess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Think of Solution</a:t>
            </a:r>
            <a:endParaRPr lang="en-US" dirty="0"/>
          </a:p>
        </p:txBody>
      </p:sp>
      <p:sp>
        <p:nvSpPr>
          <p:cNvPr id="6" name="Process 5"/>
          <p:cNvSpPr/>
          <p:nvPr/>
        </p:nvSpPr>
        <p:spPr>
          <a:xfrm>
            <a:off x="5826995" y="4809261"/>
            <a:ext cx="1327124" cy="1029773"/>
          </a:xfrm>
          <a:prstGeom prst="flowChartProcess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Re-Test Program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Process 6"/>
          <p:cNvSpPr/>
          <p:nvPr/>
        </p:nvSpPr>
        <p:spPr>
          <a:xfrm>
            <a:off x="4019359" y="4809262"/>
            <a:ext cx="1327124" cy="1029773"/>
          </a:xfrm>
          <a:prstGeom prst="flowChartProcess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Fix Error</a:t>
            </a:r>
            <a:endParaRPr lang="en-US" dirty="0"/>
          </a:p>
        </p:txBody>
      </p:sp>
      <p:cxnSp>
        <p:nvCxnSpPr>
          <p:cNvPr id="11" name="Elbow Connector 10"/>
          <p:cNvCxnSpPr>
            <a:stCxn id="6" idx="2"/>
            <a:endCxn id="4" idx="2"/>
          </p:cNvCxnSpPr>
          <p:nvPr/>
        </p:nvCxnSpPr>
        <p:spPr>
          <a:xfrm rot="5400000">
            <a:off x="3764796" y="3121059"/>
            <a:ext cx="7787" cy="5443737"/>
          </a:xfrm>
          <a:prstGeom prst="bentConnector3">
            <a:avLst>
              <a:gd name="adj1" fmla="val 303566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  <a:endCxn id="5" idx="1"/>
          </p:cNvCxnSpPr>
          <p:nvPr/>
        </p:nvCxnSpPr>
        <p:spPr>
          <a:xfrm flipV="1">
            <a:off x="1761865" y="5320492"/>
            <a:ext cx="457630" cy="114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  <a:endCxn id="7" idx="1"/>
          </p:cNvCxnSpPr>
          <p:nvPr/>
        </p:nvCxnSpPr>
        <p:spPr>
          <a:xfrm>
            <a:off x="3546619" y="5320492"/>
            <a:ext cx="472740" cy="36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6" idx="1"/>
          </p:cNvCxnSpPr>
          <p:nvPr/>
        </p:nvCxnSpPr>
        <p:spPr>
          <a:xfrm flipV="1">
            <a:off x="5346483" y="5324148"/>
            <a:ext cx="48051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3"/>
            <a:endCxn id="19" idx="1"/>
          </p:cNvCxnSpPr>
          <p:nvPr/>
        </p:nvCxnSpPr>
        <p:spPr>
          <a:xfrm>
            <a:off x="7154119" y="5324148"/>
            <a:ext cx="468260" cy="2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rocess 18"/>
          <p:cNvSpPr/>
          <p:nvPr/>
        </p:nvSpPr>
        <p:spPr>
          <a:xfrm>
            <a:off x="7622379" y="5057329"/>
            <a:ext cx="1221297" cy="537770"/>
          </a:xfrm>
          <a:prstGeom prst="flowChartProcess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HURRAY!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33363" indent="-233363"/>
            <a:r>
              <a:rPr lang="en-US" dirty="0" smtClean="0"/>
              <a:t>Why Debug?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9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331" y="1186677"/>
            <a:ext cx="4028866" cy="4032921"/>
          </a:xfrm>
        </p:spPr>
        <p:txBody>
          <a:bodyPr>
            <a:normAutofit/>
          </a:bodyPr>
          <a:lstStyle/>
          <a:p>
            <a:pPr algn="ctr"/>
            <a:r>
              <a:rPr lang="en-US" sz="2200" u="sng" dirty="0" smtClean="0"/>
              <a:t>Play Selected vs. Button Press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/>
              <a:t>Very similar techniques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/>
              <a:t>Lets you try out smaller portions of code</a:t>
            </a:r>
          </a:p>
          <a:p>
            <a:pPr marL="342900" indent="-342900">
              <a:buFont typeface="Arial"/>
              <a:buChar char="•"/>
            </a:pPr>
            <a:r>
              <a:rPr lang="en-US" b="0" dirty="0" smtClean="0"/>
              <a:t>Play Selected requires </a:t>
            </a:r>
            <a:r>
              <a:rPr lang="en-US" b="0" dirty="0" err="1" smtClean="0"/>
              <a:t>bluetooth</a:t>
            </a:r>
            <a:endParaRPr lang="en-US" b="0" dirty="0" smtClean="0"/>
          </a:p>
          <a:p>
            <a:pPr marL="342900" indent="-342900">
              <a:buFont typeface="Arial"/>
              <a:buChar char="•"/>
            </a:pPr>
            <a:r>
              <a:rPr lang="en-US" b="0" dirty="0" smtClean="0"/>
              <a:t>Button Press requires some care so you don’t jostle the robot when pressing the button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44326" y="1205011"/>
            <a:ext cx="3880155" cy="42592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u="sng" dirty="0" smtClean="0"/>
              <a:t>Light, Sound and Display</a:t>
            </a:r>
          </a:p>
          <a:p>
            <a:pPr algn="ctr"/>
            <a:endParaRPr lang="en-US" sz="2400" u="sng" dirty="0" smtClean="0"/>
          </a:p>
          <a:p>
            <a:pPr marL="342900" indent="-342900">
              <a:buFont typeface="Arial"/>
              <a:buChar char="•"/>
            </a:pPr>
            <a:r>
              <a:rPr lang="en-US" sz="2200" b="0" dirty="0" smtClean="0"/>
              <a:t>Very similar techniques</a:t>
            </a:r>
          </a:p>
          <a:p>
            <a:pPr marL="342900" indent="-342900">
              <a:buFont typeface="Arial"/>
              <a:buChar char="•"/>
            </a:pPr>
            <a:r>
              <a:rPr lang="en-US" sz="2200" b="0" dirty="0" smtClean="0"/>
              <a:t>Light and Sound are used in the same way</a:t>
            </a:r>
          </a:p>
          <a:p>
            <a:pPr marL="342900" indent="-342900">
              <a:buFont typeface="Arial"/>
              <a:buChar char="•"/>
            </a:pPr>
            <a:r>
              <a:rPr lang="en-US" sz="2200" b="0" dirty="0" smtClean="0"/>
              <a:t>Teams enjoy the sound more and it is easier to identify sometimes</a:t>
            </a:r>
          </a:p>
          <a:p>
            <a:pPr marL="342900" indent="-342900">
              <a:buFont typeface="Arial"/>
              <a:buChar char="•"/>
            </a:pPr>
            <a:r>
              <a:rPr lang="en-US" sz="2200" b="0" dirty="0" smtClean="0"/>
              <a:t>Display Block comes in handy for knowing what block is played if your robot gets stuck and if you want to see the sensor values</a:t>
            </a:r>
            <a:endParaRPr lang="en-US" sz="2200" b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80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199" y="1182665"/>
            <a:ext cx="81537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Play selected is useful for </a:t>
            </a:r>
            <a:r>
              <a:rPr lang="en-US" sz="2000" dirty="0"/>
              <a:t>running small parts of the </a:t>
            </a:r>
            <a:r>
              <a:rPr lang="en-US" sz="2000" dirty="0" smtClean="0"/>
              <a:t>program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Use when you don’t want to wait for </a:t>
            </a:r>
            <a:r>
              <a:rPr lang="en-US" sz="2000" dirty="0"/>
              <a:t>your robot to complete </a:t>
            </a:r>
            <a:r>
              <a:rPr lang="en-US" sz="2000" dirty="0" smtClean="0"/>
              <a:t>other parts of the program before </a:t>
            </a:r>
            <a:r>
              <a:rPr lang="en-US" sz="2000" dirty="0"/>
              <a:t>getting to the </a:t>
            </a:r>
            <a:r>
              <a:rPr lang="en-US" sz="2000" dirty="0" smtClean="0"/>
              <a:t>part you want to see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If you don’t have </a:t>
            </a:r>
            <a:r>
              <a:rPr lang="en-US" sz="2000" dirty="0" err="1" smtClean="0"/>
              <a:t>bluetooth</a:t>
            </a:r>
            <a:r>
              <a:rPr lang="en-US" sz="2000" dirty="0" smtClean="0"/>
              <a:t> built in the computer, we recommend that you purchase a </a:t>
            </a:r>
            <a:r>
              <a:rPr lang="en-US" sz="2000" dirty="0" err="1" smtClean="0"/>
              <a:t>bluetooth</a:t>
            </a:r>
            <a:r>
              <a:rPr lang="en-US" sz="2000" dirty="0" smtClean="0"/>
              <a:t> dongle (US $10-15) because it makes this type of debugging easier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To use, highlight the parts of the program you want to run and pick the play button with the parentheses (&gt;)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447" y="4604934"/>
            <a:ext cx="3878549" cy="1317047"/>
          </a:xfrm>
          <a:prstGeom prst="rect">
            <a:avLst/>
          </a:prstGeom>
        </p:spPr>
      </p:pic>
      <p:sp>
        <p:nvSpPr>
          <p:cNvPr id="6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PLAY SELECTED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546409" y="5557470"/>
            <a:ext cx="932169" cy="364511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7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4034441"/>
            <a:ext cx="6686185" cy="1959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341" y="1091301"/>
            <a:ext cx="82090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To place a </a:t>
            </a:r>
            <a:r>
              <a:rPr lang="en-US" sz="2000" dirty="0" smtClean="0"/>
              <a:t>Wait </a:t>
            </a:r>
            <a:r>
              <a:rPr lang="en-US" sz="2000" dirty="0"/>
              <a:t>for </a:t>
            </a:r>
            <a:r>
              <a:rPr lang="en-US" sz="2000" dirty="0" smtClean="0"/>
              <a:t>Button </a:t>
            </a:r>
            <a:r>
              <a:rPr lang="en-US" sz="2000" dirty="0"/>
              <a:t>P</a:t>
            </a:r>
            <a:r>
              <a:rPr lang="en-US" sz="2000" dirty="0" smtClean="0"/>
              <a:t>ress </a:t>
            </a:r>
            <a:r>
              <a:rPr lang="en-US" sz="2000" dirty="0"/>
              <a:t>block in your program, place a wait block into your </a:t>
            </a:r>
            <a:r>
              <a:rPr lang="en-US" sz="2000" dirty="0" smtClean="0"/>
              <a:t>program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Go </a:t>
            </a:r>
            <a:r>
              <a:rPr lang="en-US" sz="2000" dirty="0"/>
              <a:t>under brick buttons &gt; compare &gt; brick buttons, then choose which button needs to be pressed to continue the </a:t>
            </a:r>
            <a:r>
              <a:rPr lang="en-US" sz="2000" dirty="0" smtClean="0"/>
              <a:t>program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Place </a:t>
            </a:r>
            <a:r>
              <a:rPr lang="en-US" sz="2000" dirty="0"/>
              <a:t>these wait for button presses every </a:t>
            </a:r>
            <a:r>
              <a:rPr lang="en-US" sz="2000" dirty="0" smtClean="0"/>
              <a:t>block or two close to </a:t>
            </a:r>
            <a:r>
              <a:rPr lang="en-US" sz="2000" dirty="0"/>
              <a:t>where the robot is </a:t>
            </a:r>
            <a:r>
              <a:rPr lang="en-US" sz="2000" dirty="0" smtClean="0"/>
              <a:t>not working correctly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This </a:t>
            </a:r>
            <a:r>
              <a:rPr lang="en-US" sz="2000" dirty="0"/>
              <a:t>can help you pinpoint which block is causing the robot to </a:t>
            </a:r>
            <a:r>
              <a:rPr lang="en-US" sz="2000" dirty="0" smtClean="0"/>
              <a:t>fail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The robot will stop and “wait for you to press the button”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134" y="4286255"/>
            <a:ext cx="946444" cy="887291"/>
          </a:xfrm>
          <a:prstGeom prst="rect">
            <a:avLst/>
          </a:prstGeom>
        </p:spPr>
      </p:pic>
      <p:sp>
        <p:nvSpPr>
          <p:cNvPr id="11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“WAIT FOR” BUTTON PRESS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VISUAL ALERTS: BRICK STATUS LIGHT BLOCK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84" y="1821546"/>
            <a:ext cx="1665348" cy="2194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7331" y="1983766"/>
            <a:ext cx="205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Brick status light blocks can be used for </a:t>
            </a:r>
            <a:r>
              <a:rPr lang="en-US" dirty="0" smtClean="0"/>
              <a:t>warnings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94915" y="5278948"/>
            <a:ext cx="1222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Brick</a:t>
            </a:r>
          </a:p>
          <a:p>
            <a:r>
              <a:rPr lang="en-US" dirty="0" smtClean="0"/>
              <a:t>Status</a:t>
            </a:r>
          </a:p>
          <a:p>
            <a:r>
              <a:rPr lang="en-US" dirty="0" smtClean="0"/>
              <a:t>Light</a:t>
            </a:r>
          </a:p>
          <a:p>
            <a:r>
              <a:rPr lang="en-US" dirty="0" smtClean="0"/>
              <a:t>block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82237" y="1844847"/>
            <a:ext cx="34606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Place these blocks at critical steps in your program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You will then be able to visualize what block is playing and figure out where the error might be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6543"/>
          <a:stretch/>
        </p:blipFill>
        <p:spPr>
          <a:xfrm>
            <a:off x="366880" y="4221821"/>
            <a:ext cx="3636297" cy="919824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274388" y="4401508"/>
            <a:ext cx="879371" cy="740138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1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SOUND ALERTs: SOUND BLOCK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199" y="914292"/>
            <a:ext cx="3784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You can insert different sounds at intervals (about every 5 blocks or so, and then run the program again while listening for beeps</a:t>
            </a:r>
            <a:r>
              <a:rPr lang="en-US" sz="2000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Once you pick Play Tone, select Play Type and pick “play once”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These </a:t>
            </a:r>
            <a:r>
              <a:rPr lang="en-US" sz="2000" dirty="0"/>
              <a:t>sounds can help you narrow down where in the program something is going wrong.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653" y="914292"/>
            <a:ext cx="1928255" cy="1973732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6239555" y="1076252"/>
            <a:ext cx="629240" cy="1086983"/>
          </a:xfrm>
          <a:prstGeom prst="ellipse">
            <a:avLst/>
          </a:prstGeom>
          <a:noFill/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836017" y="2117467"/>
            <a:ext cx="1334894" cy="713055"/>
          </a:xfrm>
          <a:prstGeom prst="ellipse">
            <a:avLst/>
          </a:prstGeom>
          <a:noFill/>
          <a:ln w="28575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16543"/>
          <a:stretch/>
        </p:blipFill>
        <p:spPr>
          <a:xfrm>
            <a:off x="457199" y="4900097"/>
            <a:ext cx="3636297" cy="9198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709482" y="5819921"/>
            <a:ext cx="956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Sound</a:t>
            </a:r>
          </a:p>
          <a:p>
            <a:r>
              <a:rPr lang="en-US" dirty="0" smtClean="0"/>
              <a:t>block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709482" y="5111757"/>
            <a:ext cx="879371" cy="740138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66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LEGO_31313_brick._V360256019_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03" y="1822050"/>
            <a:ext cx="1935305" cy="281840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PRINT TO SCREEN: DISPLAY BLOCK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3008" y="1161472"/>
            <a:ext cx="65096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Showing which block is playing on your robot </a:t>
            </a: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Helps identify what block the robot is stuck on</a:t>
            </a:r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742950" lvl="1" indent="-285750">
              <a:buFont typeface="Arial"/>
              <a:buChar char="•"/>
            </a:pP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742950" lvl="1" indent="-285750">
              <a:buFont typeface="Arial"/>
              <a:buChar char="•"/>
            </a:pPr>
            <a:endParaRPr lang="en-US" sz="2000" dirty="0" smtClean="0"/>
          </a:p>
          <a:p>
            <a:pPr marL="742950" lvl="1" indent="-285750">
              <a:buFont typeface="Arial"/>
              <a:buChar char="•"/>
            </a:pPr>
            <a:endParaRPr lang="en-US" sz="2000" dirty="0"/>
          </a:p>
          <a:p>
            <a:pPr marL="742950" lvl="1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Seeing </a:t>
            </a:r>
            <a:r>
              <a:rPr lang="en-US" sz="2000" dirty="0"/>
              <a:t>the sensor </a:t>
            </a:r>
            <a:r>
              <a:rPr lang="en-US" sz="2000" dirty="0" smtClean="0"/>
              <a:t>readings – to see what the robot sees!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35218" y="2110279"/>
            <a:ext cx="1075103" cy="30008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Move inches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218" y="2476120"/>
            <a:ext cx="1008609" cy="30008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Light-1  100</a:t>
            </a:r>
          </a:p>
        </p:txBody>
      </p:sp>
      <p:pic>
        <p:nvPicPr>
          <p:cNvPr id="19" name="Picture 18" descr="Screen Shot 2014-10-09 at 10.07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39" y="1814015"/>
            <a:ext cx="2192152" cy="2317931"/>
          </a:xfrm>
          <a:prstGeom prst="rect">
            <a:avLst/>
          </a:prstGeom>
        </p:spPr>
      </p:pic>
      <p:pic>
        <p:nvPicPr>
          <p:cNvPr id="20" name="Picture 19" descr="Screen Shot 2014-10-09 at 10.07.5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393" y="1977128"/>
            <a:ext cx="3302414" cy="2046566"/>
          </a:xfrm>
          <a:prstGeom prst="rect">
            <a:avLst/>
          </a:prstGeom>
        </p:spPr>
      </p:pic>
      <p:pic>
        <p:nvPicPr>
          <p:cNvPr id="21" name="Picture 20" descr="Screen Shot 2014-10-09 at 10.11.09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503" y="4917569"/>
            <a:ext cx="4497718" cy="157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66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SAMPLE VIDEO ON NEXT SLIDE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166324"/>
            <a:ext cx="80022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/>
              <a:t>The video on the next slide is NOT intended as a solution to the Search Engine mission and isn’t even very good code to get there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Instead, what you should look at is how debugging techniques were used during the run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 smtClean="0"/>
              <a:t>Wait for button press</a:t>
            </a:r>
            <a:endParaRPr lang="en-US" sz="2800" dirty="0"/>
          </a:p>
          <a:p>
            <a:pPr marL="742950" lvl="1" indent="-285750">
              <a:buFont typeface="Arial"/>
              <a:buChar char="•"/>
            </a:pPr>
            <a:r>
              <a:rPr lang="en-US" sz="2800" dirty="0" smtClean="0"/>
              <a:t>Sounds alerts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 smtClean="0"/>
              <a:t>Brick lights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 smtClean="0"/>
              <a:t>Sensor readings displayed on brick</a:t>
            </a:r>
          </a:p>
        </p:txBody>
      </p:sp>
    </p:spTree>
    <p:extLst>
      <p:ext uri="{BB962C8B-B14F-4D97-AF65-F5344CB8AC3E}">
        <p14:creationId xmlns:p14="http://schemas.microsoft.com/office/powerpoint/2010/main" val="678321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SAMPLE VIDEO – CLICK TO PLAY</a:t>
            </a:r>
            <a:endParaRPr lang="en-US" dirty="0"/>
          </a:p>
        </p:txBody>
      </p:sp>
      <p:pic>
        <p:nvPicPr>
          <p:cNvPr id="5" name="DebuggingPreview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199" y="1158459"/>
            <a:ext cx="8118453" cy="457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7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OTHER METHODS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1952" y="1116502"/>
            <a:ext cx="3912728" cy="4914998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Recordings: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You can record your runs with a camera. Then watch each run and observe what went wrong</a:t>
            </a:r>
          </a:p>
          <a:p>
            <a:pPr marL="742950" lvl="1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Comments: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You can also use “comments” to help debug – we add comments to remember what older values were entered into a block.  We watch the run and then adjust these values</a:t>
            </a:r>
          </a:p>
          <a:p>
            <a:pPr marL="742950" lvl="1" indent="-285750">
              <a:buFont typeface="Arial"/>
              <a:buChar char="•"/>
            </a:pPr>
            <a:endParaRPr lang="en-US" sz="2400" dirty="0"/>
          </a:p>
        </p:txBody>
      </p:sp>
      <p:pic>
        <p:nvPicPr>
          <p:cNvPr id="7" name="Picture 6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035" y="699052"/>
            <a:ext cx="2765298" cy="1957458"/>
          </a:xfrm>
          <a:prstGeom prst="rect">
            <a:avLst/>
          </a:prstGeom>
        </p:spPr>
      </p:pic>
      <p:pic>
        <p:nvPicPr>
          <p:cNvPr id="8" name="Picture 7" descr="img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98" y="2416040"/>
            <a:ext cx="1953095" cy="195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66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3" name="Title 7"/>
          <p:cNvSpPr txBox="1">
            <a:spLocks/>
          </p:cNvSpPr>
          <p:nvPr/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DISCUSSION GUIDE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1952" y="1116502"/>
            <a:ext cx="7816008" cy="49149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What </a:t>
            </a:r>
            <a:r>
              <a:rPr lang="en-US" sz="2400" dirty="0" smtClean="0">
                <a:solidFill>
                  <a:srgbClr val="FF0000"/>
                </a:solidFill>
              </a:rPr>
              <a:t>are some good ways of debugging your code?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Ans. Any of the techniques mentioned in this lesson </a:t>
            </a:r>
          </a:p>
          <a:p>
            <a:pPr marL="742950" lvl="1" indent="-28575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5243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tutorial was created by Sanjay Seshan and Arvind Seshan from Droids Robotics.</a:t>
            </a:r>
          </a:p>
          <a:p>
            <a:r>
              <a:rPr lang="en-US" dirty="0" smtClean="0"/>
              <a:t>More lessons are available at www.ev3lessons.com</a:t>
            </a:r>
          </a:p>
          <a:p>
            <a:r>
              <a:rPr lang="en-US" dirty="0" smtClean="0"/>
              <a:t>Author’s Email: </a:t>
            </a:r>
            <a:r>
              <a:rPr lang="en-US" dirty="0" smtClean="0">
                <a:hlinkClick r:id="rId3"/>
              </a:rPr>
              <a:t>team@droidsrobotics.org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199" y="4630535"/>
            <a:ext cx="7913347" cy="92333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</a:rPr>
              <a:t>                    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This work is licensed under a 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Creative Commons Attribution-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NonCommercial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ShareAlike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 4.0 International License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4374B7"/>
              </a:solidFill>
              <a:effectLst/>
              <a:latin typeface="Helvetica Neue"/>
            </a:endParaRPr>
          </a:p>
        </p:txBody>
      </p:sp>
      <p:pic>
        <p:nvPicPr>
          <p:cNvPr id="2050" name="Picture 2" descr="Creative Commons Licens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95" y="3609409"/>
            <a:ext cx="2161449" cy="7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111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8383</TotalTime>
  <Words>918</Words>
  <Application>Microsoft Macintosh PowerPoint</Application>
  <PresentationFormat>On-screen Show (4:3)</PresentationFormat>
  <Paragraphs>108</Paragraphs>
  <Slides>14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Essential</vt:lpstr>
      <vt:lpstr>INTERMEDIATE PROGRAMMING Lesson</vt:lpstr>
      <vt:lpstr>Lesson Objectives</vt:lpstr>
      <vt:lpstr>Why Debug?</vt:lpstr>
      <vt:lpstr>Different Techniques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CREDITS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PROGRAMMING Lesson</dc:title>
  <cp:lastModifiedBy>Sanjay Seshan</cp:lastModifiedBy>
  <cp:revision>4</cp:revision>
  <dcterms:created xsi:type="dcterms:W3CDTF">2014-08-07T02:19:13Z</dcterms:created>
  <dcterms:modified xsi:type="dcterms:W3CDTF">2015-04-05T18:03:58Z</dcterms:modified>
</cp:coreProperties>
</file>