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8" r:id="rId1"/>
  </p:sldMasterIdLst>
  <p:notesMasterIdLst>
    <p:notesMasterId r:id="rId10"/>
  </p:notesMasterIdLst>
  <p:handoutMasterIdLst>
    <p:handoutMasterId r:id="rId11"/>
  </p:handoutMasterIdLst>
  <p:sldIdLst>
    <p:sldId id="258" r:id="rId2"/>
    <p:sldId id="285" r:id="rId3"/>
    <p:sldId id="281" r:id="rId4"/>
    <p:sldId id="282" r:id="rId5"/>
    <p:sldId id="283" r:id="rId6"/>
    <p:sldId id="284" r:id="rId7"/>
    <p:sldId id="286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6" d="100"/>
          <a:sy n="86" d="100"/>
        </p:scale>
        <p:origin x="-1856" y="-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handoutMaster" Target="handoutMasters/handoutMaster1.xml"/><Relationship Id="rId12" Type="http://schemas.openxmlformats.org/officeDocument/2006/relationships/printerSettings" Target="printerSettings/printerSettings1.bin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4B44E-40A3-0E46-B16A-9BF1250A248B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F1604-CF25-2840-A4A3-96CDE3604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5781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6AD16C-2DB4-6642-BAD4-9ED973A087A0}" type="datetimeFigureOut">
              <a:rPr lang="en-US" smtClean="0"/>
              <a:t>4/5/15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BF589-3978-3C45-966B-D7B7A71F2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8416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F589-3978-3C45-966B-D7B7A71F2A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9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43F7ED-25E1-4FF8-9894-A986BBCDCED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43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5BF589-3978-3C45-966B-D7B7A71F2A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3759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7078-FF6D-B445-AFDD-D623239C6BE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21341" y="449005"/>
            <a:ext cx="7808976" cy="1088136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marL="0" algn="l" defTabSz="914400" rtl="0" eaLnBrk="1" latinLnBrk="0" hangingPunct="1">
              <a:lnSpc>
                <a:spcPts val="4600"/>
              </a:lnSpc>
              <a:spcBef>
                <a:spcPct val="0"/>
              </a:spcBef>
              <a:buNone/>
              <a:defRPr sz="4200" kern="12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Advanced Programming Lesson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205" y="1532427"/>
            <a:ext cx="7754112" cy="48463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13" name="Rectangle 12"/>
          <p:cNvSpPr/>
          <p:nvPr/>
        </p:nvSpPr>
        <p:spPr>
          <a:xfrm>
            <a:off x="284163" y="6227064"/>
            <a:ext cx="8574087" cy="173736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6C849-5D0A-0540-82FF-8B6AA7246C04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84163" y="444728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B4EB58-6091-7545-AD6F-A28EC4C749CE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2017058"/>
            <a:ext cx="8574087" cy="4377391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2420" y="1532965"/>
            <a:ext cx="7754284" cy="484094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grpSp>
        <p:nvGrpSpPr>
          <p:cNvPr id="7" name="Group 16"/>
          <p:cNvGrpSpPr/>
          <p:nvPr/>
        </p:nvGrpSpPr>
        <p:grpSpPr>
          <a:xfrm>
            <a:off x="284163" y="1906542"/>
            <a:ext cx="8576373" cy="137411"/>
            <a:chOff x="284163" y="1759424"/>
            <a:chExt cx="8576373" cy="137411"/>
          </a:xfrm>
        </p:grpSpPr>
        <p:sp>
          <p:nvSpPr>
            <p:cNvPr id="11" name="Rectangle 10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8633" y="444728"/>
            <a:ext cx="7810967" cy="1088237"/>
          </a:xfrm>
          <a:noFill/>
        </p:spPr>
        <p:txBody>
          <a:bodyPr bIns="45720" anchor="b" anchorCtr="0">
            <a:normAutofit/>
          </a:bodyPr>
          <a:lstStyle>
            <a:lvl1pPr algn="l">
              <a:lnSpc>
                <a:spcPts val="4600"/>
              </a:lnSpc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768" y="4814125"/>
            <a:ext cx="7772400" cy="1051560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2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5861304"/>
            <a:ext cx="7735824" cy="402336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6EBA4-D4BA-D140-B502-4A05DC1BE396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4162" y="443754"/>
            <a:ext cx="8574087" cy="437029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A31AE-88EB-C24A-82D7-9E51BDE0ECE7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8230889" y="4801575"/>
            <a:ext cx="5870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sz="3600">
                <a:solidFill>
                  <a:schemeClr val="bg1"/>
                </a:solidFill>
                <a:sym typeface="Wingdings"/>
              </a:rPr>
              <a:t></a:t>
            </a:r>
            <a:endParaRPr sz="36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306" y="4814047"/>
            <a:ext cx="7772400" cy="1048871"/>
          </a:xfrm>
          <a:noFill/>
        </p:spPr>
        <p:txBody>
          <a:bodyPr anchor="b" anchorCtr="0">
            <a:normAutofit/>
          </a:bodyPr>
          <a:lstStyle>
            <a:lvl1pPr algn="l">
              <a:defRPr sz="42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647" y="5862918"/>
            <a:ext cx="7732059" cy="403412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9" name="Group 8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3412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8188" y="2151063"/>
            <a:ext cx="3931920" cy="39751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25DED-AA50-B343-980A-98EF4AFF4DDB}" type="datetime1">
              <a:rPr lang="en-US" smtClean="0"/>
              <a:t>4/5/15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1" name="Group 10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12" name="Rectangle 11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412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412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9495" y="1735138"/>
            <a:ext cx="3931920" cy="833250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6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9495" y="2590800"/>
            <a:ext cx="3931920" cy="3535362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A4D330-9D7A-A845-A644-5D8CEED0EE05}" type="datetime1">
              <a:rPr lang="en-US" smtClean="0"/>
              <a:t>4/5/15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Group 6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8" name="Rectangle 7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4AF8-3135-9D49-9FFD-C7ABCC0FEE3A}" type="datetime1">
              <a:rPr lang="en-US" smtClean="0"/>
              <a:t>4/5/15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972B2-FC4A-1F4F-B791-59799131E410}" type="datetime1">
              <a:rPr lang="en-US" smtClean="0"/>
              <a:t>4/5/15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6" name="Rectangle 5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7" name="Rectangle 6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941" y="1298762"/>
            <a:ext cx="4069080" cy="1162050"/>
          </a:xfrm>
          <a:noFill/>
        </p:spPr>
        <p:txBody>
          <a:bodyPr anchor="b">
            <a:noAutofit/>
          </a:bodyPr>
          <a:lstStyle>
            <a:lvl1pPr algn="ctr">
              <a:defRPr sz="3200" b="1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3567" y="914400"/>
            <a:ext cx="4069080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941" y="2456329"/>
            <a:ext cx="4069080" cy="318247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ED808-2724-3147-9F62-232B8F6B1716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284163" y="452718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4163" y="4801575"/>
            <a:ext cx="857408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800600"/>
            <a:ext cx="8360242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199"/>
            <a:ext cx="8577072" cy="435254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67338"/>
            <a:ext cx="8304213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26905-21CA-8C47-9839-FA843F4F57EE}" type="datetime1">
              <a:rPr lang="en-US" smtClean="0"/>
              <a:t>4/5/15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>
            <a:off x="284163" y="4280647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71" y="4778189"/>
            <a:ext cx="8360242" cy="566738"/>
          </a:xfrm>
          <a:noFill/>
        </p:spPr>
        <p:txBody>
          <a:bodyPr anchor="b">
            <a:normAutofit/>
          </a:bodyPr>
          <a:lstStyle>
            <a:lvl1pPr algn="l">
              <a:defRPr sz="2800" b="0"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4163" y="457200"/>
            <a:ext cx="8577072" cy="382219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099" y="5344927"/>
            <a:ext cx="8304213" cy="804862"/>
          </a:xfrm>
          <a:noFill/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561536-3FD9-7A4A-B67E-9C9F74AF5A9C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, Picture,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914400"/>
            <a:ext cx="5195047" cy="521176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2A5A4-3199-9E4D-A290-1B1F325DC0A7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4163" y="4267200"/>
            <a:ext cx="2743200" cy="2120153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9101" y="4953001"/>
            <a:ext cx="2472017" cy="1246094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764" y="4419600"/>
            <a:ext cx="2475395" cy="510988"/>
          </a:xfrm>
          <a:noFill/>
        </p:spPr>
        <p:txBody>
          <a:bodyPr anchor="b">
            <a:normAutofit/>
          </a:bodyPr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84164" y="594360"/>
            <a:ext cx="2743200" cy="36758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grpSp>
        <p:nvGrpSpPr>
          <p:cNvPr id="8" name="Group 14"/>
          <p:cNvGrpSpPr/>
          <p:nvPr/>
        </p:nvGrpSpPr>
        <p:grpSpPr>
          <a:xfrm>
            <a:off x="284163" y="461682"/>
            <a:ext cx="8576373" cy="137411"/>
            <a:chOff x="284163" y="1759424"/>
            <a:chExt cx="8576373" cy="137411"/>
          </a:xfrm>
        </p:grpSpPr>
        <p:sp>
          <p:nvSpPr>
            <p:cNvPr id="16" name="Rectangle 15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21013" y="4801575"/>
            <a:ext cx="5837237" cy="1468437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</p:spPr>
        <p:txBody>
          <a:bodyPr vert="horz" lIns="91440" tIns="45720" rIns="182880" bIns="365760" rtlCol="0" anchor="b" anchorCtr="0">
            <a:normAutofit/>
          </a:bodyPr>
          <a:lstStyle/>
          <a:p>
            <a:pPr algn="l" defTabSz="914400" rtl="0" eaLnBrk="1" latinLnBrk="0" hangingPunct="1">
              <a:spcBef>
                <a:spcPct val="0"/>
              </a:spcBef>
              <a:buNone/>
            </a:pPr>
            <a:endParaRPr sz="4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84163" y="6263389"/>
            <a:ext cx="8576373" cy="137411"/>
            <a:chOff x="284163" y="1759424"/>
            <a:chExt cx="8576373" cy="137411"/>
          </a:xfrm>
        </p:grpSpPr>
        <p:sp>
          <p:nvSpPr>
            <p:cNvPr id="10" name="Rectangle 9"/>
            <p:cNvSpPr/>
            <p:nvPr/>
          </p:nvSpPr>
          <p:spPr>
            <a:xfrm>
              <a:off x="284163" y="1759424"/>
              <a:ext cx="2743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26392" y="1759424"/>
              <a:ext cx="1600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626864" y="1759424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1661" y="4800600"/>
            <a:ext cx="5691651" cy="566738"/>
          </a:xfrm>
          <a:noFill/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b="0" i="0" kern="1200" cap="none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21014" y="457199"/>
            <a:ext cx="5833872" cy="4352544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69805" y="5367338"/>
            <a:ext cx="5653507" cy="804862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7AFA6-BD63-0B4C-AFFE-CF78074BB467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Picture Placeholder 2"/>
          <p:cNvSpPr>
            <a:spLocks noGrp="1"/>
          </p:cNvSpPr>
          <p:nvPr>
            <p:ph type="pic" idx="13"/>
          </p:nvPr>
        </p:nvSpPr>
        <p:spPr>
          <a:xfrm>
            <a:off x="284164" y="457200"/>
            <a:ext cx="2736850" cy="290779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>
            <a:off x="284164" y="3364992"/>
            <a:ext cx="2736850" cy="289864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84163" y="455773"/>
            <a:ext cx="8574087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7"/>
          <p:cNvGrpSpPr/>
          <p:nvPr/>
        </p:nvGrpSpPr>
        <p:grpSpPr>
          <a:xfrm>
            <a:off x="284163" y="1577847"/>
            <a:ext cx="8576373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2133600"/>
            <a:ext cx="8574087" cy="40132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17069-9AB2-FB44-9B03-2533B1F38C3C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5313882" y="2857535"/>
            <a:ext cx="5934615" cy="1133949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95124" y="473075"/>
            <a:ext cx="969264" cy="5921375"/>
          </a:xfrm>
        </p:spPr>
        <p:txBody>
          <a:bodyPr vert="eaVert"/>
          <a:lstStyle>
            <a:lvl1pPr algn="l">
              <a:defRPr sz="3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163" y="457200"/>
            <a:ext cx="6497637" cy="5937250"/>
          </a:xfrm>
        </p:spPr>
        <p:txBody>
          <a:bodyPr vert="eaVert"/>
          <a:lstStyle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F42E60-2CC5-6540-9175-9A4381CFA471}" type="datetime1">
              <a:rPr lang="en-US" smtClean="0"/>
              <a:t>4/5/15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 rot="5400000">
            <a:off x="4658724" y="3355723"/>
            <a:ext cx="5934456" cy="137411"/>
            <a:chOff x="284163" y="1577847"/>
            <a:chExt cx="8576373" cy="137411"/>
          </a:xfrm>
        </p:grpSpPr>
        <p:sp>
          <p:nvSpPr>
            <p:cNvPr id="9" name="Rectangle 8"/>
            <p:cNvSpPr/>
            <p:nvPr/>
          </p:nvSpPr>
          <p:spPr>
            <a:xfrm>
              <a:off x="284163" y="1577847"/>
              <a:ext cx="1600200" cy="1374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85174" y="1577847"/>
              <a:ext cx="2743200" cy="13741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26864" y="1577847"/>
              <a:ext cx="4233672" cy="13741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1503" y="2133600"/>
            <a:ext cx="7076747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4936" y="643703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A3B1ED8-1C00-0E41-AF28-B881C0DD4CCC}" type="datetime1">
              <a:rPr lang="en-US" smtClean="0"/>
              <a:t>4/5/15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9698" y="6437032"/>
            <a:ext cx="61249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6459" y="167347"/>
            <a:ext cx="630621" cy="359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4163" y="630382"/>
            <a:ext cx="8574087" cy="967840"/>
          </a:xfrm>
          <a:prstGeom prst="rect">
            <a:avLst/>
          </a:prstGeom>
          <a:solidFill>
            <a:schemeClr val="tx1">
              <a:lumMod val="85000"/>
              <a:lumOff val="15000"/>
              <a:alpha val="7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832" r:id="rId14"/>
    <p:sldLayoutId id="2147483833" r:id="rId15"/>
    <p:sldLayoutId id="2147483834" r:id="rId16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r" defTabSz="914400" rtl="0" eaLnBrk="1" latinLnBrk="0" hangingPunct="1">
        <a:spcBef>
          <a:spcPct val="0"/>
        </a:spcBef>
        <a:buNone/>
        <a:defRPr sz="42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454025" indent="-454025" algn="l" defTabSz="914400" rtl="0" eaLnBrk="1" latinLnBrk="0" hangingPunct="1">
        <a:spcBef>
          <a:spcPts val="20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60475" indent="-346075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339725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939925" indent="-3317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29076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625725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970213" indent="-344488" algn="l" defTabSz="914400" rtl="0" eaLnBrk="1" latinLnBrk="0" hangingPunct="1">
        <a:spcBef>
          <a:spcPts val="600"/>
        </a:spcBef>
        <a:buClr>
          <a:schemeClr val="tx1">
            <a:lumMod val="75000"/>
            <a:lumOff val="25000"/>
          </a:schemeClr>
        </a:buClr>
        <a:buSzPct val="90000"/>
        <a:buFont typeface="Wingdings" pitchFamily="2" charset="2"/>
        <a:buChar char=""/>
        <a:defRPr lang="en-US" sz="1800" kern="1200" dirty="0" smtClean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313113" indent="-344488" algn="l" defTabSz="914400" rtl="0" eaLnBrk="1" latinLnBrk="0" hangingPunct="1">
        <a:spcBef>
          <a:spcPts val="600"/>
        </a:spcBef>
        <a:buClr>
          <a:schemeClr val="bg1">
            <a:lumMod val="65000"/>
          </a:schemeClr>
        </a:buClr>
        <a:buSzPct val="90000"/>
        <a:buFont typeface="Wingdings" pitchFamily="2" charset="2"/>
        <a:buChar char=""/>
        <a:defRPr lang="en-US" sz="1800" kern="1200" dirty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reativecommons.org/licenses/by-nc-sa/4.0/" TargetMode="External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698" y="2974369"/>
            <a:ext cx="7810967" cy="1088237"/>
          </a:xfrm>
        </p:spPr>
        <p:txBody>
          <a:bodyPr>
            <a:normAutofit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Parallel Beams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9321" y="353342"/>
            <a:ext cx="77542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</a:rPr>
              <a:t>INTERMEDIATE EV3 PROGRAMMING LESSON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t>1</a:t>
            </a:fld>
            <a:endParaRPr lang="en-US"/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1654912" y="4858068"/>
            <a:ext cx="6966857" cy="11888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ts val="600"/>
              </a:spcBef>
              <a:buClr>
                <a:schemeClr val="tx1">
                  <a:lumMod val="75000"/>
                  <a:lumOff val="2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600"/>
              </a:spcBef>
              <a:buClr>
                <a:schemeClr val="bg1">
                  <a:lumMod val="65000"/>
                </a:schemeClr>
              </a:buClr>
              <a:buSzPct val="90000"/>
              <a:buFont typeface="Wingdings" pitchFamily="2" charset="2"/>
              <a:buNone/>
              <a:defRPr lang="en-US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chemeClr val="tx1"/>
                </a:solidFill>
              </a:rPr>
              <a:t>By Droids Robotics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8" name="Picture 7" descr="Droidslogo2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8" y="4858068"/>
            <a:ext cx="1501283" cy="1501283"/>
          </a:xfrm>
          <a:prstGeom prst="rect">
            <a:avLst/>
          </a:prstGeom>
        </p:spPr>
      </p:pic>
      <p:pic>
        <p:nvPicPr>
          <p:cNvPr id="9" name="Picture 8" descr="EV3Lessons.com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6763" y="5500856"/>
            <a:ext cx="2940317" cy="1092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8421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433" y="637665"/>
            <a:ext cx="7748337" cy="62484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Lesson Objectives</a:t>
            </a:r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0092" y="1848827"/>
            <a:ext cx="862698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2800" dirty="0" smtClean="0"/>
              <a:t>Learn what a parallel beam is and how to use them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Learn when you might use parallel beams</a:t>
            </a:r>
          </a:p>
          <a:p>
            <a:pPr marL="514350" indent="-514350">
              <a:buAutoNum type="arabicParenR"/>
            </a:pPr>
            <a:endParaRPr lang="en-US" sz="2800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791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087" y="521228"/>
            <a:ext cx="6347713" cy="62484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What are Parallel Beams?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158" y="1897804"/>
            <a:ext cx="8464642" cy="181318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Parallel beams allow you to run two or more blocks at the same time.</a:t>
            </a:r>
          </a:p>
          <a:p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 smtClean="0"/>
              <a:t>First Lego League, </a:t>
            </a:r>
            <a:r>
              <a:rPr lang="en-US" dirty="0" smtClean="0"/>
              <a:t>they are mostly often used when you have one of more attachment arms connected to motors and you want to turn these arms while the robot is moving to complete a mission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2" name="Footer Placeholder 3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5119818" y="3932528"/>
            <a:ext cx="2071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Robot lifting up hoops and driving forward.</a:t>
            </a:r>
            <a:endParaRPr lang="en-US" dirty="0"/>
          </a:p>
        </p:txBody>
      </p:sp>
      <p:grpSp>
        <p:nvGrpSpPr>
          <p:cNvPr id="60" name="Group 59"/>
          <p:cNvGrpSpPr/>
          <p:nvPr/>
        </p:nvGrpSpPr>
        <p:grpSpPr>
          <a:xfrm>
            <a:off x="609599" y="4125581"/>
            <a:ext cx="1696452" cy="1227220"/>
            <a:chOff x="1323474" y="3380874"/>
            <a:chExt cx="1696452" cy="1227220"/>
          </a:xfrm>
        </p:grpSpPr>
        <p:sp>
          <p:nvSpPr>
            <p:cNvPr id="61" name="Rectangle 60"/>
            <p:cNvSpPr/>
            <p:nvPr/>
          </p:nvSpPr>
          <p:spPr>
            <a:xfrm>
              <a:off x="1323474" y="3380874"/>
              <a:ext cx="1696452" cy="8181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/>
            <p:cNvSpPr/>
            <p:nvPr/>
          </p:nvSpPr>
          <p:spPr>
            <a:xfrm>
              <a:off x="1419727" y="4199021"/>
              <a:ext cx="397042" cy="4090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/>
            <p:cNvSpPr/>
            <p:nvPr/>
          </p:nvSpPr>
          <p:spPr>
            <a:xfrm>
              <a:off x="2473695" y="4199020"/>
              <a:ext cx="397042" cy="4090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545678" y="4651548"/>
            <a:ext cx="334513" cy="584358"/>
            <a:chOff x="3249164" y="3608942"/>
            <a:chExt cx="334513" cy="584358"/>
          </a:xfrm>
        </p:grpSpPr>
        <p:grpSp>
          <p:nvGrpSpPr>
            <p:cNvPr id="65" name="Group 64"/>
            <p:cNvGrpSpPr/>
            <p:nvPr/>
          </p:nvGrpSpPr>
          <p:grpSpPr>
            <a:xfrm>
              <a:off x="3249164" y="3608942"/>
              <a:ext cx="334513" cy="584358"/>
              <a:chOff x="2971800" y="3051810"/>
              <a:chExt cx="334513" cy="584358"/>
            </a:xfrm>
          </p:grpSpPr>
          <p:sp>
            <p:nvSpPr>
              <p:cNvPr id="67" name="Block Arc 66"/>
              <p:cNvSpPr/>
              <p:nvPr/>
            </p:nvSpPr>
            <p:spPr>
              <a:xfrm>
                <a:off x="2971800" y="3051810"/>
                <a:ext cx="334513" cy="457200"/>
              </a:xfrm>
              <a:prstGeom prst="blockArc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2971800" y="3256120"/>
                <a:ext cx="334513" cy="380048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6" name="Rectangle 65"/>
            <p:cNvSpPr/>
            <p:nvPr/>
          </p:nvSpPr>
          <p:spPr>
            <a:xfrm>
              <a:off x="3362543" y="3887546"/>
              <a:ext cx="140252" cy="1853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2306657" y="4808599"/>
            <a:ext cx="1151434" cy="274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ight Arrow 69"/>
          <p:cNvSpPr/>
          <p:nvPr/>
        </p:nvSpPr>
        <p:spPr>
          <a:xfrm>
            <a:off x="1405502" y="5491992"/>
            <a:ext cx="2307433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45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0.08021 -0.09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-46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11876 -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-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77778E-6 3.33333E-6 L 0.01841 -0.09445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6433" y="637665"/>
            <a:ext cx="7748337" cy="624840"/>
          </a:xfrm>
          <a:noFill/>
        </p:spPr>
        <p:txBody>
          <a:bodyPr>
            <a:normAutofit fontScale="90000"/>
          </a:bodyPr>
          <a:lstStyle/>
          <a:p>
            <a:r>
              <a:rPr lang="en-US" dirty="0" smtClean="0"/>
              <a:t>How Do I Make a Parallel </a:t>
            </a:r>
            <a:r>
              <a:rPr lang="en-US" dirty="0"/>
              <a:t>B</a:t>
            </a:r>
            <a:r>
              <a:rPr lang="en-US" dirty="0" smtClean="0"/>
              <a:t>eam?	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293" y="4386412"/>
            <a:ext cx="2222406" cy="18926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799" y="4413284"/>
            <a:ext cx="2202917" cy="19636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1644898" y="4761928"/>
            <a:ext cx="204537" cy="24063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986433" y="1848827"/>
            <a:ext cx="26476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 </a:t>
            </a:r>
            <a:r>
              <a:rPr lang="en-US" dirty="0"/>
              <a:t>create a parallel beam click and drag on the bump on the right center of any block and release once you hover over the inverted bump on the left center side on a block.</a:t>
            </a:r>
          </a:p>
          <a:p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987646" y="1848827"/>
            <a:ext cx="2491700" cy="231276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Note</a:t>
            </a:r>
            <a:r>
              <a:rPr lang="en-US" dirty="0" smtClean="0"/>
              <a:t>: </a:t>
            </a:r>
            <a:r>
              <a:rPr lang="en-US" dirty="0" smtClean="0"/>
              <a:t>Blocks before the split will run one at a time. After the split blocks on the two “beams” will run at the same time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5053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900" y="1880700"/>
            <a:ext cx="3617997" cy="189705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Here is a simple program that moves both wheels of our robot forward</a:t>
            </a:r>
          </a:p>
          <a:p>
            <a:r>
              <a:rPr lang="en-US" dirty="0" smtClean="0"/>
              <a:t>If you run it, our robot moves forward by about 4 inches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897" y="1746346"/>
            <a:ext cx="4619124" cy="21855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428" y="5133430"/>
            <a:ext cx="1295400" cy="923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836" y="4909593"/>
            <a:ext cx="5191125" cy="1371600"/>
          </a:xfrm>
          <a:prstGeom prst="rect">
            <a:avLst/>
          </a:prstGeom>
        </p:spPr>
      </p:pic>
      <p:sp>
        <p:nvSpPr>
          <p:cNvPr id="10" name="Right Arrow 9"/>
          <p:cNvSpPr/>
          <p:nvPr/>
        </p:nvSpPr>
        <p:spPr>
          <a:xfrm>
            <a:off x="2514297" y="5372807"/>
            <a:ext cx="620128" cy="4451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/>
              <a:t>Parallel Beams and My Blocks</a:t>
            </a:r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33900" y="4096079"/>
            <a:ext cx="8095995" cy="3577748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To simplify it, we can make the below My Block (</a:t>
            </a:r>
            <a:r>
              <a:rPr lang="en-US" dirty="0" err="1" smtClean="0"/>
              <a:t>Motor_Inches</a:t>
            </a:r>
            <a:r>
              <a:rPr lang="en-US" dirty="0" smtClean="0"/>
              <a:t>) that moves the selected motor forward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213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Parallel Beams and My Blocks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2479" y="1824559"/>
            <a:ext cx="8161422" cy="2999712"/>
          </a:xfrm>
        </p:spPr>
        <p:txBody>
          <a:bodyPr>
            <a:normAutofit fontScale="70000" lnSpcReduction="20000"/>
          </a:bodyPr>
          <a:lstStyle/>
          <a:p>
            <a:r>
              <a:rPr lang="en-US" b="1" u="sng" dirty="0"/>
              <a:t>BE CAREFUL WHEN YOU USE PARALLEL BEAMS AND MY </a:t>
            </a:r>
            <a:r>
              <a:rPr lang="en-US" b="1" u="sng" dirty="0" smtClean="0"/>
              <a:t>BLOCKS</a:t>
            </a:r>
            <a:endParaRPr lang="en-US" dirty="0" smtClean="0"/>
          </a:p>
          <a:p>
            <a:r>
              <a:rPr lang="en-US" dirty="0" smtClean="0"/>
              <a:t>Using the </a:t>
            </a:r>
            <a:r>
              <a:rPr lang="en-US" dirty="0" err="1" smtClean="0"/>
              <a:t>Motor_Inches</a:t>
            </a:r>
            <a:r>
              <a:rPr lang="en-US" dirty="0" smtClean="0"/>
              <a:t> My Block, we can convert the program on the bottom  left to the one on the bottom right</a:t>
            </a:r>
          </a:p>
          <a:p>
            <a:r>
              <a:rPr lang="en-US" dirty="0" smtClean="0"/>
              <a:t>If you run the program, the robot does completely different things!!!!!</a:t>
            </a:r>
          </a:p>
          <a:p>
            <a:pPr lvl="1"/>
            <a:r>
              <a:rPr lang="en-US" dirty="0" smtClean="0"/>
              <a:t>The code on the right moves one wheel 4 inches and then moves the other wheel 4 inches. This causes the robot to spin around in one direction then the other</a:t>
            </a:r>
          </a:p>
          <a:p>
            <a:pPr lvl="1"/>
            <a:r>
              <a:rPr lang="en-US" dirty="0" smtClean="0"/>
              <a:t>The code on the left moves both wheels 4 inches at the same time. This makes the robot move forward.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Lesson: EV3 </a:t>
            </a:r>
            <a:r>
              <a:rPr lang="en-US" b="1" dirty="0">
                <a:solidFill>
                  <a:srgbClr val="FF0000"/>
                </a:solidFill>
              </a:rPr>
              <a:t>does not let you run two copies of the same My Block at the same </a:t>
            </a:r>
            <a:r>
              <a:rPr lang="en-US" b="1" dirty="0" smtClean="0">
                <a:solidFill>
                  <a:srgbClr val="FF0000"/>
                </a:solidFill>
              </a:rPr>
              <a:t>time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97" y="4649227"/>
            <a:ext cx="2036823" cy="181223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3454"/>
          <a:stretch/>
        </p:blipFill>
        <p:spPr>
          <a:xfrm>
            <a:off x="822960" y="4649227"/>
            <a:ext cx="3937935" cy="1798897"/>
          </a:xfrm>
          <a:prstGeom prst="rect">
            <a:avLst/>
          </a:prstGeom>
        </p:spPr>
      </p:pic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 dirty="0"/>
          </a:p>
        </p:txBody>
      </p:sp>
      <p:sp>
        <p:nvSpPr>
          <p:cNvPr id="11" name="Not Equal 10"/>
          <p:cNvSpPr/>
          <p:nvPr/>
        </p:nvSpPr>
        <p:spPr>
          <a:xfrm>
            <a:off x="4778942" y="5059128"/>
            <a:ext cx="1070811" cy="559292"/>
          </a:xfrm>
          <a:prstGeom prst="mathNot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6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8689" y="2133600"/>
            <a:ext cx="8459561" cy="3992563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Can you write a program that uses parallel beams that have to move and pick up an object at the same time?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7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2951083" y="3511971"/>
            <a:ext cx="1696452" cy="1227220"/>
            <a:chOff x="1323474" y="3380874"/>
            <a:chExt cx="1696452" cy="1227220"/>
          </a:xfrm>
        </p:grpSpPr>
        <p:sp>
          <p:nvSpPr>
            <p:cNvPr id="7" name="Rectangle 6"/>
            <p:cNvSpPr/>
            <p:nvPr/>
          </p:nvSpPr>
          <p:spPr>
            <a:xfrm>
              <a:off x="1323474" y="3380874"/>
              <a:ext cx="1696452" cy="81814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419727" y="4199021"/>
              <a:ext cx="397042" cy="4090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2473695" y="4199020"/>
              <a:ext cx="397042" cy="40907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887162" y="4037938"/>
            <a:ext cx="334513" cy="584358"/>
            <a:chOff x="3249164" y="3608942"/>
            <a:chExt cx="334513" cy="584358"/>
          </a:xfrm>
        </p:grpSpPr>
        <p:grpSp>
          <p:nvGrpSpPr>
            <p:cNvPr id="11" name="Group 10"/>
            <p:cNvGrpSpPr/>
            <p:nvPr/>
          </p:nvGrpSpPr>
          <p:grpSpPr>
            <a:xfrm>
              <a:off x="3249164" y="3608942"/>
              <a:ext cx="334513" cy="584358"/>
              <a:chOff x="2971800" y="3051810"/>
              <a:chExt cx="334513" cy="584358"/>
            </a:xfrm>
          </p:grpSpPr>
          <p:sp>
            <p:nvSpPr>
              <p:cNvPr id="13" name="Block Arc 12"/>
              <p:cNvSpPr/>
              <p:nvPr/>
            </p:nvSpPr>
            <p:spPr>
              <a:xfrm>
                <a:off x="2971800" y="3051810"/>
                <a:ext cx="334513" cy="457200"/>
              </a:xfrm>
              <a:prstGeom prst="blockArc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971800" y="3256120"/>
                <a:ext cx="334513" cy="380048"/>
              </a:xfrm>
              <a:prstGeom prst="rect">
                <a:avLst/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Rectangle 11"/>
            <p:cNvSpPr/>
            <p:nvPr/>
          </p:nvSpPr>
          <p:spPr>
            <a:xfrm>
              <a:off x="3362543" y="3887546"/>
              <a:ext cx="140252" cy="185354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4648141" y="4194989"/>
            <a:ext cx="1151434" cy="27432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Arrow 15"/>
          <p:cNvSpPr/>
          <p:nvPr/>
        </p:nvSpPr>
        <p:spPr>
          <a:xfrm>
            <a:off x="3746986" y="4878382"/>
            <a:ext cx="2307433" cy="457200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206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0.08021 -0.0921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10" y="-460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0.11876 -0.000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7" y="-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4" presetClass="path" presetSubtype="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2.77778E-6 3.33333E-6 L 0.01841 -0.09445 " pathEditMode="relative" rAng="0" ptsTypes="AA">
                                      <p:cBhvr>
                                        <p:cTn id="10" dur="1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-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smtClean="0">
                <a:latin typeface="+mn-lt"/>
              </a:rPr>
              <a:t>Credits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162" y="1915912"/>
            <a:ext cx="8574087" cy="3581400"/>
          </a:xfrm>
        </p:spPr>
        <p:txBody>
          <a:bodyPr>
            <a:normAutofit/>
          </a:bodyPr>
          <a:lstStyle/>
          <a:p>
            <a:r>
              <a:rPr lang="en-US" dirty="0"/>
              <a:t>This tutorial was created by Sanjay Seshan and Arvind Seshan from Droids Robotics.</a:t>
            </a:r>
          </a:p>
          <a:p>
            <a:r>
              <a:rPr lang="en-US" dirty="0" smtClean="0"/>
              <a:t>Author’s Email: team@droidsrobotics.org</a:t>
            </a:r>
            <a:endParaRPr lang="en-US" dirty="0"/>
          </a:p>
          <a:p>
            <a:r>
              <a:rPr lang="en-US" dirty="0" smtClean="0"/>
              <a:t>More lessons at www.ev3lessons.com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©2015 EV3Lessons.com, Last edit 4/5/2015</a:t>
            </a:r>
            <a:endParaRPr lang="en-US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199" y="5391957"/>
            <a:ext cx="7913347" cy="92333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</a:rPr>
              <a:t>                         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This work is licensed under a 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Creative Commons Attribution-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NonCommercial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-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ShareAlike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4374B7"/>
                </a:solidFill>
                <a:effectLst/>
                <a:latin typeface="Helvetica Neue"/>
                <a:hlinkClick r:id="rId3"/>
              </a:rPr>
              <a:t> 4.0 International License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.</a:t>
            </a:r>
            <a:r>
              <a:rPr kumimoji="0" lang="en-US" alt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4374B7"/>
              </a:solidFill>
              <a:effectLst/>
              <a:latin typeface="Helvetica Neue"/>
            </a:endParaRPr>
          </a:p>
        </p:txBody>
      </p:sp>
      <p:pic>
        <p:nvPicPr>
          <p:cNvPr id="6" name="Picture 2" descr="Creative Commons License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480" y="4416052"/>
            <a:ext cx="2161449" cy="761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39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pectrum">
  <a:themeElements>
    <a:clrScheme name="Spectrum">
      <a:dk1>
        <a:sysClr val="windowText" lastClr="000000"/>
      </a:dk1>
      <a:lt1>
        <a:sysClr val="window" lastClr="FFFFFF"/>
      </a:lt1>
      <a:dk2>
        <a:srgbClr val="252731"/>
      </a:dk2>
      <a:lt2>
        <a:srgbClr val="EAE7E4"/>
      </a:lt2>
      <a:accent1>
        <a:srgbClr val="990000"/>
      </a:accent1>
      <a:accent2>
        <a:srgbClr val="FF6600"/>
      </a:accent2>
      <a:accent3>
        <a:srgbClr val="FFBA00"/>
      </a:accent3>
      <a:accent4>
        <a:srgbClr val="99CC00"/>
      </a:accent4>
      <a:accent5>
        <a:srgbClr val="528A02"/>
      </a:accent5>
      <a:accent6>
        <a:srgbClr val="333333"/>
      </a:accent6>
      <a:hlink>
        <a:srgbClr val="660000"/>
      </a:hlink>
      <a:folHlink>
        <a:srgbClr val="CC3300"/>
      </a:folHlink>
    </a:clrScheme>
    <a:fontScheme name="Spectrum">
      <a:majorFont>
        <a:latin typeface="Corbe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Calibri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Spectrum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70000"/>
                <a:satMod val="150000"/>
              </a:schemeClr>
            </a:gs>
            <a:gs pos="100000">
              <a:schemeClr val="phClr">
                <a:tint val="9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95000"/>
                <a:shade val="70000"/>
                <a:satMod val="150000"/>
              </a:schemeClr>
            </a:gs>
            <a:gs pos="100000">
              <a:schemeClr val="phClr">
                <a:tint val="100000"/>
                <a:shade val="100000"/>
                <a:satMod val="150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6600000" sx="101000" sy="101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50800" dir="5400000" sx="105000" sy="105000" algn="ct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4800000"/>
            </a:lightRig>
          </a:scene3d>
          <a:sp3d prstMaterial="matte">
            <a:bevelT w="63500" h="50800" prst="angl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Spectrum.thmx</Template>
  <TotalTime>2873</TotalTime>
  <Words>493</Words>
  <Application>Microsoft Macintosh PowerPoint</Application>
  <PresentationFormat>On-screen Show (4:3)</PresentationFormat>
  <Paragraphs>51</Paragraphs>
  <Slides>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Spectrum</vt:lpstr>
      <vt:lpstr>Parallel Beams</vt:lpstr>
      <vt:lpstr>Lesson Objectives</vt:lpstr>
      <vt:lpstr>What are Parallel Beams?</vt:lpstr>
      <vt:lpstr>How Do I Make a Parallel Beam? </vt:lpstr>
      <vt:lpstr>Parallel Beams and My Blocks</vt:lpstr>
      <vt:lpstr>Parallel Beams and My Blocks</vt:lpstr>
      <vt:lpstr>Challenge</vt:lpstr>
      <vt:lpstr>Credits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 Beams</dc:title>
  <cp:lastModifiedBy>Sanjay Seshan</cp:lastModifiedBy>
  <cp:revision>1</cp:revision>
  <dcterms:created xsi:type="dcterms:W3CDTF">2014-10-28T21:59:38Z</dcterms:created>
  <dcterms:modified xsi:type="dcterms:W3CDTF">2015-04-05T14:13:44Z</dcterms:modified>
</cp:coreProperties>
</file>